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52" r:id="rId5"/>
  </p:sldMasterIdLst>
  <p:notesMasterIdLst>
    <p:notesMasterId r:id="rId63"/>
  </p:notesMasterIdLst>
  <p:handoutMasterIdLst>
    <p:handoutMasterId r:id="rId64"/>
  </p:handoutMasterIdLst>
  <p:sldIdLst>
    <p:sldId id="418" r:id="rId6"/>
    <p:sldId id="422" r:id="rId7"/>
    <p:sldId id="470" r:id="rId8"/>
    <p:sldId id="472" r:id="rId9"/>
    <p:sldId id="471" r:id="rId10"/>
    <p:sldId id="410" r:id="rId11"/>
    <p:sldId id="473" r:id="rId12"/>
    <p:sldId id="436" r:id="rId13"/>
    <p:sldId id="440" r:id="rId14"/>
    <p:sldId id="441" r:id="rId15"/>
    <p:sldId id="443" r:id="rId16"/>
    <p:sldId id="444" r:id="rId17"/>
    <p:sldId id="446" r:id="rId18"/>
    <p:sldId id="474" r:id="rId19"/>
    <p:sldId id="445" r:id="rId20"/>
    <p:sldId id="458" r:id="rId21"/>
    <p:sldId id="459" r:id="rId22"/>
    <p:sldId id="460" r:id="rId23"/>
    <p:sldId id="461" r:id="rId24"/>
    <p:sldId id="442" r:id="rId25"/>
    <p:sldId id="448" r:id="rId26"/>
    <p:sldId id="449" r:id="rId27"/>
    <p:sldId id="450" r:id="rId28"/>
    <p:sldId id="451" r:id="rId29"/>
    <p:sldId id="452" r:id="rId30"/>
    <p:sldId id="453" r:id="rId31"/>
    <p:sldId id="455" r:id="rId32"/>
    <p:sldId id="456" r:id="rId33"/>
    <p:sldId id="454" r:id="rId34"/>
    <p:sldId id="482" r:id="rId35"/>
    <p:sldId id="492" r:id="rId36"/>
    <p:sldId id="498" r:id="rId37"/>
    <p:sldId id="491" r:id="rId38"/>
    <p:sldId id="457" r:id="rId39"/>
    <p:sldId id="486" r:id="rId40"/>
    <p:sldId id="489" r:id="rId41"/>
    <p:sldId id="496" r:id="rId42"/>
    <p:sldId id="497" r:id="rId43"/>
    <p:sldId id="484" r:id="rId44"/>
    <p:sldId id="490" r:id="rId45"/>
    <p:sldId id="493" r:id="rId46"/>
    <p:sldId id="465" r:id="rId47"/>
    <p:sldId id="495" r:id="rId48"/>
    <p:sldId id="494" r:id="rId49"/>
    <p:sldId id="463" r:id="rId50"/>
    <p:sldId id="466" r:id="rId51"/>
    <p:sldId id="469" r:id="rId52"/>
    <p:sldId id="476" r:id="rId53"/>
    <p:sldId id="423" r:id="rId54"/>
    <p:sldId id="475" r:id="rId55"/>
    <p:sldId id="477" r:id="rId56"/>
    <p:sldId id="478" r:id="rId57"/>
    <p:sldId id="479" r:id="rId58"/>
    <p:sldId id="480" r:id="rId59"/>
    <p:sldId id="481" r:id="rId60"/>
    <p:sldId id="427" r:id="rId61"/>
    <p:sldId id="411" r:id="rId62"/>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08" autoAdjust="0"/>
  </p:normalViewPr>
  <p:slideViewPr>
    <p:cSldViewPr snapToGrid="0">
      <p:cViewPr varScale="1">
        <p:scale>
          <a:sx n="102" d="100"/>
          <a:sy n="102" d="100"/>
        </p:scale>
        <p:origin x="342" y="102"/>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88" d="100"/>
          <a:sy n="88" d="100"/>
        </p:scale>
        <p:origin x="379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1E2188A-CD17-4E3E-AB0E-7A5017BF1B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C823D623-433B-4523-9829-805747DBC3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4661483-9F0A-4D3D-BAB4-B9EC53353BF7}" type="datetime1">
              <a:rPr lang="nl-NL" smtClean="0"/>
              <a:t>6-6-2023</a:t>
            </a:fld>
            <a:endParaRPr lang="nl-NL" dirty="0"/>
          </a:p>
        </p:txBody>
      </p:sp>
      <p:sp>
        <p:nvSpPr>
          <p:cNvPr id="4" name="Tijdelijke aanduiding voor voettekst 3">
            <a:extLst>
              <a:ext uri="{FF2B5EF4-FFF2-40B4-BE49-F238E27FC236}">
                <a16:creationId xmlns:a16="http://schemas.microsoft.com/office/drawing/2014/main" id="{9F2A1CC4-7C05-4403-B82F-FA1957CD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3B9769E3-387F-4E51-9B72-40457A518A3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7460E3B-D3A0-4EBC-BAC3-B01E8FF895A8}" type="slidenum">
              <a:rPr lang="nl-NL" smtClean="0"/>
              <a:t>‹nr.›</a:t>
            </a:fld>
            <a:endParaRPr lang="nl-NL"/>
          </a:p>
        </p:txBody>
      </p:sp>
    </p:spTree>
    <p:extLst>
      <p:ext uri="{BB962C8B-B14F-4D97-AF65-F5344CB8AC3E}">
        <p14:creationId xmlns:p14="http://schemas.microsoft.com/office/powerpoint/2010/main" val="205015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47DC7-0065-4AEF-8B98-945F2D3FAF15}" type="datetime1">
              <a:rPr lang="nl-NL" smtClean="0"/>
              <a:pPr/>
              <a:t>6-6-2023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D0EDF81-139F-488C-872B-4720FBA6BF98}" type="slidenum">
              <a:rPr lang="nl-NL" noProof="0" smtClean="0"/>
              <a:t>‹nr.›</a:t>
            </a:fld>
            <a:endParaRPr lang="nl-NL" noProof="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nl-NL" noProof="0"/>
              <a:t>3-9-20XX</a:t>
            </a:r>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nl-NL" noProof="0"/>
              <a:t>Presentatietitel</a:t>
            </a:r>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pPr algn="l" rtl="0"/>
            <a:r>
              <a:rPr lang="nl-NL" noProof="0"/>
              <a:t>Naam presentatie</a:t>
            </a:r>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nl-NL" noProof="0"/>
              <a:t>3-9-20XX</a:t>
            </a:r>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nl-NL" noProof="0"/>
              <a:t>Presentatietitel</a:t>
            </a:r>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pPr rtl="0"/>
            <a:r>
              <a:rPr lang="nl-NL" noProof="0"/>
              <a:t>Naam presentatie</a:t>
            </a:r>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pPr rtl="0"/>
            <a:r>
              <a:rPr lang="nl-NL" noProof="0"/>
              <a:t>Naam presentatie</a:t>
            </a:r>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40669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AB1721-D30D-67A4-24F2-7094E2A7E4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NL"/>
          </a:p>
        </p:txBody>
      </p:sp>
      <p:sp>
        <p:nvSpPr>
          <p:cNvPr id="3" name="Ondertitel 2">
            <a:extLst>
              <a:ext uri="{FF2B5EF4-FFF2-40B4-BE49-F238E27FC236}">
                <a16:creationId xmlns:a16="http://schemas.microsoft.com/office/drawing/2014/main" id="{1E0252CA-7B32-8A83-7759-A8D633E08B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NL"/>
          </a:p>
        </p:txBody>
      </p:sp>
      <p:sp>
        <p:nvSpPr>
          <p:cNvPr id="4" name="Tijdelijke aanduiding voor datum 3">
            <a:extLst>
              <a:ext uri="{FF2B5EF4-FFF2-40B4-BE49-F238E27FC236}">
                <a16:creationId xmlns:a16="http://schemas.microsoft.com/office/drawing/2014/main" id="{CA571235-9917-34F3-55AE-1DB739ED04E1}"/>
              </a:ext>
            </a:extLst>
          </p:cNvPr>
          <p:cNvSpPr>
            <a:spLocks noGrp="1"/>
          </p:cNvSpPr>
          <p:nvPr>
            <p:ph type="dt" sz="half" idx="10"/>
          </p:nvPr>
        </p:nvSpPr>
        <p:spPr/>
        <p:txBody>
          <a:bodyPr/>
          <a:lstStyle/>
          <a:p>
            <a:fld id="{C37301EB-7732-4112-830E-D708142AEE4C}" type="datetimeFigureOut">
              <a:rPr lang="en-NL" smtClean="0"/>
              <a:t>06/06/2023</a:t>
            </a:fld>
            <a:endParaRPr lang="en-NL"/>
          </a:p>
        </p:txBody>
      </p:sp>
      <p:sp>
        <p:nvSpPr>
          <p:cNvPr id="5" name="Tijdelijke aanduiding voor voettekst 4">
            <a:extLst>
              <a:ext uri="{FF2B5EF4-FFF2-40B4-BE49-F238E27FC236}">
                <a16:creationId xmlns:a16="http://schemas.microsoft.com/office/drawing/2014/main" id="{E4D36251-DBAF-3EAF-A7A9-4693BB43EEAE}"/>
              </a:ext>
            </a:extLst>
          </p:cNvPr>
          <p:cNvSpPr>
            <a:spLocks noGrp="1"/>
          </p:cNvSpPr>
          <p:nvPr>
            <p:ph type="ftr" sz="quarter" idx="11"/>
          </p:nvPr>
        </p:nvSpPr>
        <p:spPr/>
        <p:txBody>
          <a:bodyPr/>
          <a:lstStyle/>
          <a:p>
            <a:endParaRPr lang="en-NL"/>
          </a:p>
        </p:txBody>
      </p:sp>
      <p:sp>
        <p:nvSpPr>
          <p:cNvPr id="6" name="Tijdelijke aanduiding voor dianummer 5">
            <a:extLst>
              <a:ext uri="{FF2B5EF4-FFF2-40B4-BE49-F238E27FC236}">
                <a16:creationId xmlns:a16="http://schemas.microsoft.com/office/drawing/2014/main" id="{DAE83AE4-4D5B-860A-A2D4-EEF57A81FDAB}"/>
              </a:ext>
            </a:extLst>
          </p:cNvPr>
          <p:cNvSpPr>
            <a:spLocks noGrp="1"/>
          </p:cNvSpPr>
          <p:nvPr>
            <p:ph type="sldNum" sz="quarter" idx="12"/>
          </p:nvPr>
        </p:nvSpPr>
        <p:spPr/>
        <p:txBody>
          <a:bodyPr/>
          <a:lstStyle/>
          <a:p>
            <a:fld id="{1F5DE9AA-A4F8-4325-9F9A-93AF6EC10259}" type="slidenum">
              <a:rPr lang="en-NL" smtClean="0"/>
              <a:t>‹nr.›</a:t>
            </a:fld>
            <a:endParaRPr lang="en-NL"/>
          </a:p>
        </p:txBody>
      </p:sp>
      <p:sp>
        <p:nvSpPr>
          <p:cNvPr id="7" name="Vrije vorm: Vorm 8" descr="Tag=AccentColor&#10;Flavor=Light&#10;Target=Fill">
            <a:extLst>
              <a:ext uri="{FF2B5EF4-FFF2-40B4-BE49-F238E27FC236}">
                <a16:creationId xmlns:a16="http://schemas.microsoft.com/office/drawing/2014/main" id="{BA538F99-9313-2A29-947E-DC7B2686316D}"/>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Tree>
    <p:extLst>
      <p:ext uri="{BB962C8B-B14F-4D97-AF65-F5344CB8AC3E}">
        <p14:creationId xmlns:p14="http://schemas.microsoft.com/office/powerpoint/2010/main" val="278164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654513-9729-676D-6177-A9F079D51891}"/>
              </a:ext>
            </a:extLst>
          </p:cNvPr>
          <p:cNvSpPr>
            <a:spLocks noGrp="1"/>
          </p:cNvSpPr>
          <p:nvPr>
            <p:ph type="title"/>
          </p:nvPr>
        </p:nvSpPr>
        <p:spPr/>
        <p:txBody>
          <a:body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89A800BA-F0C5-B157-48D0-D12441F14CB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7CE03F0D-2E21-C202-3179-1024BD7B229E}"/>
              </a:ext>
            </a:extLst>
          </p:cNvPr>
          <p:cNvSpPr>
            <a:spLocks noGrp="1"/>
          </p:cNvSpPr>
          <p:nvPr>
            <p:ph type="dt" sz="half" idx="10"/>
          </p:nvPr>
        </p:nvSpPr>
        <p:spPr/>
        <p:txBody>
          <a:bodyPr/>
          <a:lstStyle/>
          <a:p>
            <a:pPr rtl="0"/>
            <a:r>
              <a:rPr lang="nl-NL" noProof="0"/>
              <a:t>3-9-20XX</a:t>
            </a:r>
          </a:p>
        </p:txBody>
      </p:sp>
      <p:sp>
        <p:nvSpPr>
          <p:cNvPr id="5" name="Tijdelijke aanduiding voor voettekst 4">
            <a:extLst>
              <a:ext uri="{FF2B5EF4-FFF2-40B4-BE49-F238E27FC236}">
                <a16:creationId xmlns:a16="http://schemas.microsoft.com/office/drawing/2014/main" id="{80EF82BB-5DB3-B2AD-9DF7-6F13ABF5D8A1}"/>
              </a:ext>
            </a:extLst>
          </p:cNvPr>
          <p:cNvSpPr>
            <a:spLocks noGrp="1"/>
          </p:cNvSpPr>
          <p:nvPr>
            <p:ph type="ftr" sz="quarter" idx="11"/>
          </p:nvPr>
        </p:nvSpPr>
        <p:spPr/>
        <p:txBody>
          <a:bodyPr/>
          <a:lstStyle/>
          <a:p>
            <a:pPr rtl="0"/>
            <a:r>
              <a:rPr lang="nl-NL" noProof="0"/>
              <a:t>Presentatietitel</a:t>
            </a:r>
          </a:p>
        </p:txBody>
      </p:sp>
      <p:sp>
        <p:nvSpPr>
          <p:cNvPr id="6" name="Tijdelijke aanduiding voor dianummer 5">
            <a:extLst>
              <a:ext uri="{FF2B5EF4-FFF2-40B4-BE49-F238E27FC236}">
                <a16:creationId xmlns:a16="http://schemas.microsoft.com/office/drawing/2014/main" id="{1DFBEF30-178A-3B7C-54A4-7C12FC7C1564}"/>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66990189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0203C-CDEA-6E59-4A41-68C2BF9A3C7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1951F210-D6DD-58E4-BF6A-C81A2BDC5E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F265419-3FDC-4824-20DE-5F098B6B6AAA}"/>
              </a:ext>
            </a:extLst>
          </p:cNvPr>
          <p:cNvSpPr>
            <a:spLocks noGrp="1"/>
          </p:cNvSpPr>
          <p:nvPr>
            <p:ph type="dt" sz="half" idx="10"/>
          </p:nvPr>
        </p:nvSpPr>
        <p:spPr/>
        <p:txBody>
          <a:bodyPr/>
          <a:lstStyle/>
          <a:p>
            <a:pPr rtl="0"/>
            <a:r>
              <a:rPr lang="nl-NL" noProof="0"/>
              <a:t>3-9-20XX</a:t>
            </a:r>
          </a:p>
        </p:txBody>
      </p:sp>
      <p:sp>
        <p:nvSpPr>
          <p:cNvPr id="5" name="Tijdelijke aanduiding voor voettekst 4">
            <a:extLst>
              <a:ext uri="{FF2B5EF4-FFF2-40B4-BE49-F238E27FC236}">
                <a16:creationId xmlns:a16="http://schemas.microsoft.com/office/drawing/2014/main" id="{1C86E5A3-E983-03B3-9FA7-4106D392212D}"/>
              </a:ext>
            </a:extLst>
          </p:cNvPr>
          <p:cNvSpPr>
            <a:spLocks noGrp="1"/>
          </p:cNvSpPr>
          <p:nvPr>
            <p:ph type="ftr" sz="quarter" idx="11"/>
          </p:nvPr>
        </p:nvSpPr>
        <p:spPr/>
        <p:txBody>
          <a:bodyPr/>
          <a:lstStyle/>
          <a:p>
            <a:pPr rtl="0"/>
            <a:r>
              <a:rPr lang="nl-NL" noProof="0"/>
              <a:t>Presentatietitel</a:t>
            </a:r>
          </a:p>
        </p:txBody>
      </p:sp>
      <p:sp>
        <p:nvSpPr>
          <p:cNvPr id="6" name="Tijdelijke aanduiding voor dianummer 5">
            <a:extLst>
              <a:ext uri="{FF2B5EF4-FFF2-40B4-BE49-F238E27FC236}">
                <a16:creationId xmlns:a16="http://schemas.microsoft.com/office/drawing/2014/main" id="{F0EEF99C-23A9-C834-28B7-F816A28ACD2E}"/>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94927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pPr algn="l" rtl="0"/>
            <a:r>
              <a:rPr lang="nl-NL" noProof="0"/>
              <a:t>Naam presentatie</a:t>
            </a:r>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79664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F1E9F-DD02-63D0-0FFF-3371D7B53028}"/>
              </a:ext>
            </a:extLst>
          </p:cNvPr>
          <p:cNvSpPr>
            <a:spLocks noGrp="1"/>
          </p:cNvSpPr>
          <p:nvPr>
            <p:ph type="title"/>
          </p:nvPr>
        </p:nvSpPr>
        <p:spPr/>
        <p:txBody>
          <a:body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7F17D8BA-7602-2B83-411C-B61E1DEF50A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inhoud 3">
            <a:extLst>
              <a:ext uri="{FF2B5EF4-FFF2-40B4-BE49-F238E27FC236}">
                <a16:creationId xmlns:a16="http://schemas.microsoft.com/office/drawing/2014/main" id="{BB2CEF2F-011F-5E32-B806-D998E36D57C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5" name="Tijdelijke aanduiding voor datum 4">
            <a:extLst>
              <a:ext uri="{FF2B5EF4-FFF2-40B4-BE49-F238E27FC236}">
                <a16:creationId xmlns:a16="http://schemas.microsoft.com/office/drawing/2014/main" id="{A5B1FD5B-3010-4814-B7A3-B18DAA287FD9}"/>
              </a:ext>
            </a:extLst>
          </p:cNvPr>
          <p:cNvSpPr>
            <a:spLocks noGrp="1"/>
          </p:cNvSpPr>
          <p:nvPr>
            <p:ph type="dt" sz="half" idx="10"/>
          </p:nvPr>
        </p:nvSpPr>
        <p:spPr/>
        <p:txBody>
          <a:bodyPr/>
          <a:lstStyle/>
          <a:p>
            <a:pPr rtl="0"/>
            <a:r>
              <a:rPr lang="nl-NL" noProof="0"/>
              <a:t>3-9-20XX</a:t>
            </a:r>
          </a:p>
        </p:txBody>
      </p:sp>
      <p:sp>
        <p:nvSpPr>
          <p:cNvPr id="6" name="Tijdelijke aanduiding voor voettekst 5">
            <a:extLst>
              <a:ext uri="{FF2B5EF4-FFF2-40B4-BE49-F238E27FC236}">
                <a16:creationId xmlns:a16="http://schemas.microsoft.com/office/drawing/2014/main" id="{1EBBF368-1E80-E6F4-C754-FCA99E72FA19}"/>
              </a:ext>
            </a:extLst>
          </p:cNvPr>
          <p:cNvSpPr>
            <a:spLocks noGrp="1"/>
          </p:cNvSpPr>
          <p:nvPr>
            <p:ph type="ftr" sz="quarter" idx="11"/>
          </p:nvPr>
        </p:nvSpPr>
        <p:spPr/>
        <p:txBody>
          <a:bodyPr/>
          <a:lstStyle/>
          <a:p>
            <a:pPr rtl="0"/>
            <a:r>
              <a:rPr lang="nl-NL" noProof="0"/>
              <a:t>Presentatietitel</a:t>
            </a:r>
          </a:p>
        </p:txBody>
      </p:sp>
      <p:sp>
        <p:nvSpPr>
          <p:cNvPr id="7" name="Tijdelijke aanduiding voor dianummer 6">
            <a:extLst>
              <a:ext uri="{FF2B5EF4-FFF2-40B4-BE49-F238E27FC236}">
                <a16:creationId xmlns:a16="http://schemas.microsoft.com/office/drawing/2014/main" id="{E7B9403F-02E3-4C7C-3CDC-3A08A0107FF0}"/>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121374387"/>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2480E-3608-79A8-3D90-2C680C029382}"/>
              </a:ext>
            </a:extLst>
          </p:cNvPr>
          <p:cNvSpPr>
            <a:spLocks noGrp="1"/>
          </p:cNvSpPr>
          <p:nvPr>
            <p:ph type="title"/>
          </p:nvPr>
        </p:nvSpPr>
        <p:spPr>
          <a:xfrm>
            <a:off x="839788" y="365125"/>
            <a:ext cx="10515600" cy="1325563"/>
          </a:xfrm>
        </p:spPr>
        <p:txBody>
          <a:body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AA7F756E-BC16-A9DF-8F89-2E1AA63531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B428CC6-5FC1-3367-147E-F64CCCF60EC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5" name="Tijdelijke aanduiding voor tekst 4">
            <a:extLst>
              <a:ext uri="{FF2B5EF4-FFF2-40B4-BE49-F238E27FC236}">
                <a16:creationId xmlns:a16="http://schemas.microsoft.com/office/drawing/2014/main" id="{7D1763C9-7D64-0C72-675E-37EAD9A22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FB5338-CBA3-2E9F-D5D6-E1EFFF3F16A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7" name="Tijdelijke aanduiding voor datum 6">
            <a:extLst>
              <a:ext uri="{FF2B5EF4-FFF2-40B4-BE49-F238E27FC236}">
                <a16:creationId xmlns:a16="http://schemas.microsoft.com/office/drawing/2014/main" id="{2A7BD626-33B1-56AE-BC5E-DA20B1E70B47}"/>
              </a:ext>
            </a:extLst>
          </p:cNvPr>
          <p:cNvSpPr>
            <a:spLocks noGrp="1"/>
          </p:cNvSpPr>
          <p:nvPr>
            <p:ph type="dt" sz="half" idx="10"/>
          </p:nvPr>
        </p:nvSpPr>
        <p:spPr/>
        <p:txBody>
          <a:bodyPr/>
          <a:lstStyle/>
          <a:p>
            <a:pPr rtl="0"/>
            <a:r>
              <a:rPr lang="nl-NL" noProof="0"/>
              <a:t>3-9-20XX</a:t>
            </a:r>
          </a:p>
        </p:txBody>
      </p:sp>
      <p:sp>
        <p:nvSpPr>
          <p:cNvPr id="8" name="Tijdelijke aanduiding voor voettekst 7">
            <a:extLst>
              <a:ext uri="{FF2B5EF4-FFF2-40B4-BE49-F238E27FC236}">
                <a16:creationId xmlns:a16="http://schemas.microsoft.com/office/drawing/2014/main" id="{94187D4E-9206-D662-D4F6-7B9F30016FDD}"/>
              </a:ext>
            </a:extLst>
          </p:cNvPr>
          <p:cNvSpPr>
            <a:spLocks noGrp="1"/>
          </p:cNvSpPr>
          <p:nvPr>
            <p:ph type="ftr" sz="quarter" idx="11"/>
          </p:nvPr>
        </p:nvSpPr>
        <p:spPr/>
        <p:txBody>
          <a:bodyPr/>
          <a:lstStyle/>
          <a:p>
            <a:pPr rtl="0"/>
            <a:r>
              <a:rPr lang="nl-NL" noProof="0"/>
              <a:t>Presentatietitel</a:t>
            </a:r>
          </a:p>
        </p:txBody>
      </p:sp>
      <p:sp>
        <p:nvSpPr>
          <p:cNvPr id="9" name="Tijdelijke aanduiding voor dianummer 8">
            <a:extLst>
              <a:ext uri="{FF2B5EF4-FFF2-40B4-BE49-F238E27FC236}">
                <a16:creationId xmlns:a16="http://schemas.microsoft.com/office/drawing/2014/main" id="{AE914675-4345-CFE8-DC23-77AD5CF05263}"/>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4279559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55D18-061D-1BBC-C555-4615F2DDAC01}"/>
              </a:ext>
            </a:extLst>
          </p:cNvPr>
          <p:cNvSpPr>
            <a:spLocks noGrp="1"/>
          </p:cNvSpPr>
          <p:nvPr>
            <p:ph type="title"/>
          </p:nvPr>
        </p:nvSpPr>
        <p:spPr/>
        <p:txBody>
          <a:bodyPr/>
          <a:lstStyle/>
          <a:p>
            <a:r>
              <a:rPr lang="nl-NL"/>
              <a:t>Klik om stijl te bewerken</a:t>
            </a:r>
            <a:endParaRPr lang="en-NL"/>
          </a:p>
        </p:txBody>
      </p:sp>
      <p:sp>
        <p:nvSpPr>
          <p:cNvPr id="3" name="Tijdelijke aanduiding voor datum 2">
            <a:extLst>
              <a:ext uri="{FF2B5EF4-FFF2-40B4-BE49-F238E27FC236}">
                <a16:creationId xmlns:a16="http://schemas.microsoft.com/office/drawing/2014/main" id="{56426811-8178-9480-A6D2-37C6B339DC3F}"/>
              </a:ext>
            </a:extLst>
          </p:cNvPr>
          <p:cNvSpPr>
            <a:spLocks noGrp="1"/>
          </p:cNvSpPr>
          <p:nvPr>
            <p:ph type="dt" sz="half" idx="10"/>
          </p:nvPr>
        </p:nvSpPr>
        <p:spPr/>
        <p:txBody>
          <a:bodyPr/>
          <a:lstStyle/>
          <a:p>
            <a:pPr rtl="0"/>
            <a:r>
              <a:rPr lang="nl-NL" noProof="0"/>
              <a:t>3-9-20XX</a:t>
            </a:r>
          </a:p>
        </p:txBody>
      </p:sp>
      <p:sp>
        <p:nvSpPr>
          <p:cNvPr id="4" name="Tijdelijke aanduiding voor voettekst 3">
            <a:extLst>
              <a:ext uri="{FF2B5EF4-FFF2-40B4-BE49-F238E27FC236}">
                <a16:creationId xmlns:a16="http://schemas.microsoft.com/office/drawing/2014/main" id="{568147FC-448F-0CEF-5CB1-E199FF37442A}"/>
              </a:ext>
            </a:extLst>
          </p:cNvPr>
          <p:cNvSpPr>
            <a:spLocks noGrp="1"/>
          </p:cNvSpPr>
          <p:nvPr>
            <p:ph type="ftr" sz="quarter" idx="11"/>
          </p:nvPr>
        </p:nvSpPr>
        <p:spPr/>
        <p:txBody>
          <a:bodyPr/>
          <a:lstStyle/>
          <a:p>
            <a:pPr rtl="0"/>
            <a:r>
              <a:rPr lang="nl-NL" noProof="0"/>
              <a:t>Presentatietitel</a:t>
            </a:r>
          </a:p>
        </p:txBody>
      </p:sp>
      <p:sp>
        <p:nvSpPr>
          <p:cNvPr id="5" name="Tijdelijke aanduiding voor dianummer 4">
            <a:extLst>
              <a:ext uri="{FF2B5EF4-FFF2-40B4-BE49-F238E27FC236}">
                <a16:creationId xmlns:a16="http://schemas.microsoft.com/office/drawing/2014/main" id="{C62DC238-97DC-734C-6DA0-8CF33B80F1F4}"/>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34409753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0A8981B-D452-05C9-219D-488978B49E4C}"/>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8FDB0557-6234-49C9-8AB0-691EE80B84B8}"/>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33A30F85-527C-ACA4-E824-AEC1EB4BDE49}"/>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393381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765D5-09DE-9FAA-06C3-A196616338D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NL"/>
          </a:p>
        </p:txBody>
      </p:sp>
      <p:sp>
        <p:nvSpPr>
          <p:cNvPr id="3" name="Tijdelijke aanduiding voor inhoud 2">
            <a:extLst>
              <a:ext uri="{FF2B5EF4-FFF2-40B4-BE49-F238E27FC236}">
                <a16:creationId xmlns:a16="http://schemas.microsoft.com/office/drawing/2014/main" id="{DBB2489C-C1BD-43A0-F36F-9362974EAD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tekst 3">
            <a:extLst>
              <a:ext uri="{FF2B5EF4-FFF2-40B4-BE49-F238E27FC236}">
                <a16:creationId xmlns:a16="http://schemas.microsoft.com/office/drawing/2014/main" id="{07D70635-1CE2-8B14-6450-690D9A3F3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0C0632E-6E96-3930-54AF-9FEE4623C2E6}"/>
              </a:ext>
            </a:extLst>
          </p:cNvPr>
          <p:cNvSpPr>
            <a:spLocks noGrp="1"/>
          </p:cNvSpPr>
          <p:nvPr>
            <p:ph type="dt" sz="half" idx="10"/>
          </p:nvPr>
        </p:nvSpPr>
        <p:spPr/>
        <p:txBody>
          <a:bodyPr/>
          <a:lstStyle/>
          <a:p>
            <a:pPr rtl="0"/>
            <a:r>
              <a:rPr lang="nl-NL" noProof="0"/>
              <a:t>3-9-20XX</a:t>
            </a:r>
          </a:p>
        </p:txBody>
      </p:sp>
      <p:sp>
        <p:nvSpPr>
          <p:cNvPr id="6" name="Tijdelijke aanduiding voor voettekst 5">
            <a:extLst>
              <a:ext uri="{FF2B5EF4-FFF2-40B4-BE49-F238E27FC236}">
                <a16:creationId xmlns:a16="http://schemas.microsoft.com/office/drawing/2014/main" id="{CB01EEDA-575F-A206-DE73-8F3CABEC17B1}"/>
              </a:ext>
            </a:extLst>
          </p:cNvPr>
          <p:cNvSpPr>
            <a:spLocks noGrp="1"/>
          </p:cNvSpPr>
          <p:nvPr>
            <p:ph type="ftr" sz="quarter" idx="11"/>
          </p:nvPr>
        </p:nvSpPr>
        <p:spPr/>
        <p:txBody>
          <a:bodyPr/>
          <a:lstStyle/>
          <a:p>
            <a:pPr rtl="0"/>
            <a:r>
              <a:rPr lang="nl-NL" noProof="0"/>
              <a:t>Naam presentatie</a:t>
            </a:r>
          </a:p>
        </p:txBody>
      </p:sp>
      <p:sp>
        <p:nvSpPr>
          <p:cNvPr id="7" name="Tijdelijke aanduiding voor dianummer 6">
            <a:extLst>
              <a:ext uri="{FF2B5EF4-FFF2-40B4-BE49-F238E27FC236}">
                <a16:creationId xmlns:a16="http://schemas.microsoft.com/office/drawing/2014/main" id="{5C1501BD-79A7-7748-3062-D77CBE02D9BF}"/>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1744736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F98A7-34FB-1984-B8B0-E4B99FF20C6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NL"/>
          </a:p>
        </p:txBody>
      </p:sp>
      <p:sp>
        <p:nvSpPr>
          <p:cNvPr id="3" name="Tijdelijke aanduiding voor afbeelding 2">
            <a:extLst>
              <a:ext uri="{FF2B5EF4-FFF2-40B4-BE49-F238E27FC236}">
                <a16:creationId xmlns:a16="http://schemas.microsoft.com/office/drawing/2014/main" id="{B54AA2B3-FDAA-4CB1-A514-FA05D1C26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ijdelijke aanduiding voor tekst 3">
            <a:extLst>
              <a:ext uri="{FF2B5EF4-FFF2-40B4-BE49-F238E27FC236}">
                <a16:creationId xmlns:a16="http://schemas.microsoft.com/office/drawing/2014/main" id="{4A0AC9F0-ADA0-AB50-8221-B14B4920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576C4B-21F2-CE57-792C-37FBDF374EB7}"/>
              </a:ext>
            </a:extLst>
          </p:cNvPr>
          <p:cNvSpPr>
            <a:spLocks noGrp="1"/>
          </p:cNvSpPr>
          <p:nvPr>
            <p:ph type="dt" sz="half" idx="10"/>
          </p:nvPr>
        </p:nvSpPr>
        <p:spPr/>
        <p:txBody>
          <a:bodyPr/>
          <a:lstStyle/>
          <a:p>
            <a:pPr rtl="0"/>
            <a:r>
              <a:rPr lang="nl-NL" noProof="0"/>
              <a:t>3-9-20XX</a:t>
            </a:r>
          </a:p>
        </p:txBody>
      </p:sp>
      <p:sp>
        <p:nvSpPr>
          <p:cNvPr id="6" name="Tijdelijke aanduiding voor voettekst 5">
            <a:extLst>
              <a:ext uri="{FF2B5EF4-FFF2-40B4-BE49-F238E27FC236}">
                <a16:creationId xmlns:a16="http://schemas.microsoft.com/office/drawing/2014/main" id="{5E306B55-0FBD-5846-FBC3-8A3A284FC146}"/>
              </a:ext>
            </a:extLst>
          </p:cNvPr>
          <p:cNvSpPr>
            <a:spLocks noGrp="1"/>
          </p:cNvSpPr>
          <p:nvPr>
            <p:ph type="ftr" sz="quarter" idx="11"/>
          </p:nvPr>
        </p:nvSpPr>
        <p:spPr/>
        <p:txBody>
          <a:bodyPr/>
          <a:lstStyle/>
          <a:p>
            <a:pPr rtl="0"/>
            <a:r>
              <a:rPr lang="nl-NL" noProof="0"/>
              <a:t>Naam presentatie</a:t>
            </a:r>
          </a:p>
        </p:txBody>
      </p:sp>
      <p:sp>
        <p:nvSpPr>
          <p:cNvPr id="7" name="Tijdelijke aanduiding voor dianummer 6">
            <a:extLst>
              <a:ext uri="{FF2B5EF4-FFF2-40B4-BE49-F238E27FC236}">
                <a16:creationId xmlns:a16="http://schemas.microsoft.com/office/drawing/2014/main" id="{811956D0-4095-89BE-2C47-775F8F1D7640}"/>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56204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57E80-5D63-234D-9876-091A4DBB6746}"/>
              </a:ext>
            </a:extLst>
          </p:cNvPr>
          <p:cNvSpPr>
            <a:spLocks noGrp="1"/>
          </p:cNvSpPr>
          <p:nvPr>
            <p:ph type="title"/>
          </p:nvPr>
        </p:nvSpPr>
        <p:spPr/>
        <p:txBody>
          <a:bodyPr/>
          <a:lstStyle/>
          <a:p>
            <a:r>
              <a:rPr lang="nl-NL"/>
              <a:t>Klik om stijl te bewerken</a:t>
            </a:r>
            <a:endParaRPr lang="en-NL"/>
          </a:p>
        </p:txBody>
      </p:sp>
      <p:sp>
        <p:nvSpPr>
          <p:cNvPr id="3" name="Tijdelijke aanduiding voor verticale tekst 2">
            <a:extLst>
              <a:ext uri="{FF2B5EF4-FFF2-40B4-BE49-F238E27FC236}">
                <a16:creationId xmlns:a16="http://schemas.microsoft.com/office/drawing/2014/main" id="{ABD0D770-E94E-8CFF-9F59-3BE6C16363E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D7CC12AF-5907-C6D4-BB75-8BCE3B61DEB5}"/>
              </a:ext>
            </a:extLst>
          </p:cNvPr>
          <p:cNvSpPr>
            <a:spLocks noGrp="1"/>
          </p:cNvSpPr>
          <p:nvPr>
            <p:ph type="dt" sz="half" idx="10"/>
          </p:nvPr>
        </p:nvSpPr>
        <p:spPr/>
        <p:txBody>
          <a:bodyPr/>
          <a:lstStyle/>
          <a:p>
            <a:pPr rtl="0"/>
            <a:r>
              <a:rPr lang="nl-NL" noProof="0"/>
              <a:t>3-9-20XX</a:t>
            </a:r>
          </a:p>
        </p:txBody>
      </p:sp>
      <p:sp>
        <p:nvSpPr>
          <p:cNvPr id="5" name="Tijdelijke aanduiding voor voettekst 4">
            <a:extLst>
              <a:ext uri="{FF2B5EF4-FFF2-40B4-BE49-F238E27FC236}">
                <a16:creationId xmlns:a16="http://schemas.microsoft.com/office/drawing/2014/main" id="{BE9AE4C0-1C37-5EC3-A1D9-9F2748E7A01C}"/>
              </a:ext>
            </a:extLst>
          </p:cNvPr>
          <p:cNvSpPr>
            <a:spLocks noGrp="1"/>
          </p:cNvSpPr>
          <p:nvPr>
            <p:ph type="ftr" sz="quarter" idx="11"/>
          </p:nvPr>
        </p:nvSpPr>
        <p:spPr/>
        <p:txBody>
          <a:bodyPr/>
          <a:lstStyle/>
          <a:p>
            <a:pPr rtl="0"/>
            <a:r>
              <a:rPr lang="nl-NL" noProof="0"/>
              <a:t>Presentatietitel</a:t>
            </a:r>
          </a:p>
        </p:txBody>
      </p:sp>
      <p:sp>
        <p:nvSpPr>
          <p:cNvPr id="6" name="Tijdelijke aanduiding voor dianummer 5">
            <a:extLst>
              <a:ext uri="{FF2B5EF4-FFF2-40B4-BE49-F238E27FC236}">
                <a16:creationId xmlns:a16="http://schemas.microsoft.com/office/drawing/2014/main" id="{C8A0498B-28A9-C208-62BF-3788FD812A47}"/>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664287303"/>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E8A7F8-6297-36D0-872C-DEC5149AC5B1}"/>
              </a:ext>
            </a:extLst>
          </p:cNvPr>
          <p:cNvSpPr>
            <a:spLocks noGrp="1"/>
          </p:cNvSpPr>
          <p:nvPr>
            <p:ph type="title" orient="vert"/>
          </p:nvPr>
        </p:nvSpPr>
        <p:spPr>
          <a:xfrm>
            <a:off x="8724900" y="365125"/>
            <a:ext cx="2628900" cy="5811838"/>
          </a:xfrm>
        </p:spPr>
        <p:txBody>
          <a:bodyPr vert="eaVert"/>
          <a:lstStyle/>
          <a:p>
            <a:r>
              <a:rPr lang="nl-NL"/>
              <a:t>Klik om stijl te bewerken</a:t>
            </a:r>
            <a:endParaRPr lang="en-NL"/>
          </a:p>
        </p:txBody>
      </p:sp>
      <p:sp>
        <p:nvSpPr>
          <p:cNvPr id="3" name="Tijdelijke aanduiding voor verticale tekst 2">
            <a:extLst>
              <a:ext uri="{FF2B5EF4-FFF2-40B4-BE49-F238E27FC236}">
                <a16:creationId xmlns:a16="http://schemas.microsoft.com/office/drawing/2014/main" id="{790A6F28-C8D6-B3A3-A0CF-72BE5073365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3A785E26-BF37-AA1A-F938-453E3579CB77}"/>
              </a:ext>
            </a:extLst>
          </p:cNvPr>
          <p:cNvSpPr>
            <a:spLocks noGrp="1"/>
          </p:cNvSpPr>
          <p:nvPr>
            <p:ph type="dt" sz="half" idx="10"/>
          </p:nvPr>
        </p:nvSpPr>
        <p:spPr/>
        <p:txBody>
          <a:bodyPr/>
          <a:lstStyle/>
          <a:p>
            <a:pPr rtl="0"/>
            <a:r>
              <a:rPr lang="nl-NL" noProof="0"/>
              <a:t>3-9-20XX</a:t>
            </a:r>
          </a:p>
        </p:txBody>
      </p:sp>
      <p:sp>
        <p:nvSpPr>
          <p:cNvPr id="5" name="Tijdelijke aanduiding voor voettekst 4">
            <a:extLst>
              <a:ext uri="{FF2B5EF4-FFF2-40B4-BE49-F238E27FC236}">
                <a16:creationId xmlns:a16="http://schemas.microsoft.com/office/drawing/2014/main" id="{011D7F82-7C00-810A-3EA5-1EB1D09BC4A3}"/>
              </a:ext>
            </a:extLst>
          </p:cNvPr>
          <p:cNvSpPr>
            <a:spLocks noGrp="1"/>
          </p:cNvSpPr>
          <p:nvPr>
            <p:ph type="ftr" sz="quarter" idx="11"/>
          </p:nvPr>
        </p:nvSpPr>
        <p:spPr/>
        <p:txBody>
          <a:bodyPr/>
          <a:lstStyle/>
          <a:p>
            <a:pPr rtl="0"/>
            <a:r>
              <a:rPr lang="nl-NL" noProof="0"/>
              <a:t>Presentatietitel</a:t>
            </a:r>
          </a:p>
        </p:txBody>
      </p:sp>
      <p:sp>
        <p:nvSpPr>
          <p:cNvPr id="6" name="Tijdelijke aanduiding voor dianummer 5">
            <a:extLst>
              <a:ext uri="{FF2B5EF4-FFF2-40B4-BE49-F238E27FC236}">
                <a16:creationId xmlns:a16="http://schemas.microsoft.com/office/drawing/2014/main" id="{4BA0B29E-E8E0-56E6-D76C-CB3559CCD7DD}"/>
              </a:ext>
            </a:extLst>
          </p:cNvPr>
          <p:cNvSpPr>
            <a:spLocks noGrp="1"/>
          </p:cNvSpPr>
          <p:nvPr>
            <p:ph type="sldNum" sz="quarter" idx="12"/>
          </p:nvPr>
        </p:nvSpPr>
        <p:spPr/>
        <p:txBody>
          <a:body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4168435683"/>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653179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nl-NL" noProof="0"/>
              <a:t>3-9-20XX</a:t>
            </a:r>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nl-NL" noProof="0"/>
              <a:t>Presentatietitel</a:t>
            </a:r>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202894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pPr rtl="0"/>
            <a:r>
              <a:rPr lang="nl-NL" noProof="0"/>
              <a:t>3-9-20XX</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pPr rtl="0"/>
            <a:r>
              <a:rPr lang="nl-NL" noProof="0"/>
              <a:t>Presentatietitel</a:t>
            </a:r>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pPr rtl="0"/>
            <a:r>
              <a:rPr lang="nl-NL" noProof="0"/>
              <a:t>3-9-20XX</a:t>
            </a:r>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pPr rtl="0"/>
            <a:r>
              <a:rPr lang="nl-NL" noProof="0"/>
              <a:t>Presentatietitel</a:t>
            </a:r>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pPr rtl="0"/>
            <a:r>
              <a:rPr lang="nl-NL" noProof="0"/>
              <a:t>3-9-20XX</a:t>
            </a:r>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pPr rtl="0"/>
            <a:r>
              <a:rPr lang="nl-NL" noProof="0"/>
              <a:t>Presentatietitel</a:t>
            </a:r>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pPr rtl="0"/>
            <a:r>
              <a:rPr lang="nl-NL" noProof="0"/>
              <a:t>3-9-20XX</a:t>
            </a:r>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pPr rtl="0"/>
            <a:r>
              <a:rPr lang="nl-NL" noProof="0"/>
              <a:t>Naam presentatie</a:t>
            </a:r>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r>
              <a:rPr lang="nl-NL" noProof="0"/>
              <a:t>3-9-20XX</a:t>
            </a:r>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r>
              <a:rPr lang="nl-NL" noProof="0"/>
              <a:t>Presentatietitel</a:t>
            </a:r>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nl-NL" noProof="0"/>
              <a:t>3-9-20XX</a:t>
            </a:r>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Presentatietitel</a:t>
            </a:r>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7A856F-3D9B-60B9-609B-2C9D00669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ijdelijke aanduiding voor tekst 2">
            <a:extLst>
              <a:ext uri="{FF2B5EF4-FFF2-40B4-BE49-F238E27FC236}">
                <a16:creationId xmlns:a16="http://schemas.microsoft.com/office/drawing/2014/main" id="{6A2973F1-6E9E-E365-D8F4-42B46FD68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Tijdelijke aanduiding voor datum 3">
            <a:extLst>
              <a:ext uri="{FF2B5EF4-FFF2-40B4-BE49-F238E27FC236}">
                <a16:creationId xmlns:a16="http://schemas.microsoft.com/office/drawing/2014/main" id="{A3F491EA-0CE2-7009-CCD6-1F7F7CEC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nl-NL" noProof="0"/>
              <a:t>3-9-20XX</a:t>
            </a:r>
          </a:p>
        </p:txBody>
      </p:sp>
      <p:sp>
        <p:nvSpPr>
          <p:cNvPr id="5" name="Tijdelijke aanduiding voor voettekst 4">
            <a:extLst>
              <a:ext uri="{FF2B5EF4-FFF2-40B4-BE49-F238E27FC236}">
                <a16:creationId xmlns:a16="http://schemas.microsoft.com/office/drawing/2014/main" id="{4FA009A3-BA26-AAD5-9869-732E1F5F1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Presentatietitel</a:t>
            </a:r>
          </a:p>
        </p:txBody>
      </p:sp>
      <p:sp>
        <p:nvSpPr>
          <p:cNvPr id="6" name="Tijdelijke aanduiding voor dianummer 5">
            <a:extLst>
              <a:ext uri="{FF2B5EF4-FFF2-40B4-BE49-F238E27FC236}">
                <a16:creationId xmlns:a16="http://schemas.microsoft.com/office/drawing/2014/main" id="{F989CC02-E135-3C00-BC43-4A2F04DCC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9713C8C-8E70-45D5-AE59-23E60168254E}" type="slidenum">
              <a:rPr lang="nl-NL" noProof="0" smtClean="0"/>
              <a:t>‹nr.›</a:t>
            </a:fld>
            <a:endParaRPr lang="nl-NL" noProof="0"/>
          </a:p>
        </p:txBody>
      </p:sp>
    </p:spTree>
    <p:extLst>
      <p:ext uri="{BB962C8B-B14F-4D97-AF65-F5344CB8AC3E}">
        <p14:creationId xmlns:p14="http://schemas.microsoft.com/office/powerpoint/2010/main" val="15342050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5" r:id="rId12"/>
    <p:sldLayoutId id="2147483767"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0E83B-D2D1-006D-94DF-7E0AC65BA1DE}"/>
              </a:ext>
            </a:extLst>
          </p:cNvPr>
          <p:cNvSpPr>
            <a:spLocks noGrp="1"/>
          </p:cNvSpPr>
          <p:nvPr>
            <p:ph type="ctrTitle"/>
          </p:nvPr>
        </p:nvSpPr>
        <p:spPr>
          <a:xfrm>
            <a:off x="838200" y="2627722"/>
            <a:ext cx="5227266" cy="1602556"/>
          </a:xfrm>
        </p:spPr>
        <p:txBody>
          <a:bodyPr>
            <a:normAutofit/>
          </a:bodyPr>
          <a:lstStyle/>
          <a:p>
            <a:pPr algn="l">
              <a:lnSpc>
                <a:spcPct val="100000"/>
              </a:lnSpc>
              <a:spcBef>
                <a:spcPts val="2400"/>
              </a:spcBef>
            </a:pPr>
            <a:r>
              <a:rPr lang="en-US" sz="3200" dirty="0"/>
              <a:t>Het redden van de </a:t>
            </a:r>
            <a:r>
              <a:rPr lang="en-US" sz="3200" dirty="0" err="1"/>
              <a:t>Haagse</a:t>
            </a:r>
            <a:r>
              <a:rPr lang="en-US" sz="3200" dirty="0"/>
              <a:t> </a:t>
            </a:r>
            <a:r>
              <a:rPr lang="en-US" sz="3200" dirty="0" err="1"/>
              <a:t>natuurgebieden</a:t>
            </a:r>
            <a:r>
              <a:rPr lang="en-US" sz="3200" dirty="0"/>
              <a:t>: </a:t>
            </a:r>
            <a:r>
              <a:rPr lang="en-US" sz="3200" dirty="0" err="1"/>
              <a:t>zijn</a:t>
            </a:r>
            <a:r>
              <a:rPr lang="en-US" sz="3200" dirty="0"/>
              <a:t> </a:t>
            </a:r>
            <a:r>
              <a:rPr lang="en-US" sz="3200" dirty="0" err="1"/>
              <a:t>bewoners</a:t>
            </a:r>
            <a:r>
              <a:rPr lang="en-US" sz="3200" dirty="0"/>
              <a:t> de </a:t>
            </a:r>
            <a:r>
              <a:rPr lang="en-US" sz="3200" dirty="0" err="1"/>
              <a:t>sleutel</a:t>
            </a:r>
            <a:r>
              <a:rPr lang="en-US" sz="3200" dirty="0"/>
              <a:t>?</a:t>
            </a:r>
            <a:endParaRPr lang="en-NL" sz="3200" dirty="0"/>
          </a:p>
        </p:txBody>
      </p:sp>
      <p:sp>
        <p:nvSpPr>
          <p:cNvPr id="4" name="Tijdelijke aanduiding voor datum 3">
            <a:extLst>
              <a:ext uri="{FF2B5EF4-FFF2-40B4-BE49-F238E27FC236}">
                <a16:creationId xmlns:a16="http://schemas.microsoft.com/office/drawing/2014/main" id="{6E490466-E2D1-515C-9051-1FFDB292BF13}"/>
              </a:ext>
            </a:extLst>
          </p:cNvPr>
          <p:cNvSpPr>
            <a:spLocks noGrp="1"/>
          </p:cNvSpPr>
          <p:nvPr>
            <p:ph type="dt" sz="half" idx="10"/>
          </p:nvPr>
        </p:nvSpPr>
        <p:spPr/>
        <p:txBody>
          <a:bodyPr/>
          <a:lstStyle/>
          <a:p>
            <a:r>
              <a:rPr lang="en-US" sz="1800" dirty="0">
                <a:latin typeface="+mj-lt"/>
              </a:rPr>
              <a:t>11 </a:t>
            </a:r>
            <a:r>
              <a:rPr lang="en-US" sz="1800" dirty="0" err="1">
                <a:latin typeface="+mj-lt"/>
              </a:rPr>
              <a:t>mei</a:t>
            </a:r>
            <a:r>
              <a:rPr lang="en-US" sz="1800" dirty="0">
                <a:latin typeface="+mj-lt"/>
              </a:rPr>
              <a:t> 2023</a:t>
            </a:r>
            <a:endParaRPr lang="en-NL" sz="1800" dirty="0">
              <a:latin typeface="+mj-lt"/>
            </a:endParaRPr>
          </a:p>
        </p:txBody>
      </p:sp>
      <p:sp>
        <p:nvSpPr>
          <p:cNvPr id="6" name="Tijdelijke aanduiding voor dianummer 5">
            <a:extLst>
              <a:ext uri="{FF2B5EF4-FFF2-40B4-BE49-F238E27FC236}">
                <a16:creationId xmlns:a16="http://schemas.microsoft.com/office/drawing/2014/main" id="{C1E5E0C8-FDCD-92EB-E772-9AD0E4D22F7B}"/>
              </a:ext>
            </a:extLst>
          </p:cNvPr>
          <p:cNvSpPr>
            <a:spLocks noGrp="1"/>
          </p:cNvSpPr>
          <p:nvPr>
            <p:ph type="sldNum" sz="quarter" idx="12"/>
          </p:nvPr>
        </p:nvSpPr>
        <p:spPr/>
        <p:txBody>
          <a:bodyPr/>
          <a:lstStyle/>
          <a:p>
            <a:fld id="{1F5DE9AA-A4F8-4325-9F9A-93AF6EC10259}" type="slidenum">
              <a:rPr lang="en-NL" smtClean="0"/>
              <a:t>1</a:t>
            </a:fld>
            <a:endParaRPr lang="en-NL"/>
          </a:p>
        </p:txBody>
      </p:sp>
      <p:pic>
        <p:nvPicPr>
          <p:cNvPr id="5" name="Afbeelding 4">
            <a:extLst>
              <a:ext uri="{FF2B5EF4-FFF2-40B4-BE49-F238E27FC236}">
                <a16:creationId xmlns:a16="http://schemas.microsoft.com/office/drawing/2014/main" id="{5C43F700-5E0F-2853-333B-C3C7F20D4E49}"/>
              </a:ext>
            </a:extLst>
          </p:cNvPr>
          <p:cNvPicPr>
            <a:picLocks noChangeAspect="1"/>
          </p:cNvPicPr>
          <p:nvPr/>
        </p:nvPicPr>
        <p:blipFill>
          <a:blip r:embed="rId2"/>
          <a:stretch>
            <a:fillRect/>
          </a:stretch>
        </p:blipFill>
        <p:spPr>
          <a:xfrm>
            <a:off x="7238999" y="5864225"/>
            <a:ext cx="2743201" cy="857250"/>
          </a:xfrm>
          <a:prstGeom prst="rect">
            <a:avLst/>
          </a:prstGeom>
        </p:spPr>
      </p:pic>
      <p:pic>
        <p:nvPicPr>
          <p:cNvPr id="8" name="Afbeelding 7">
            <a:extLst>
              <a:ext uri="{FF2B5EF4-FFF2-40B4-BE49-F238E27FC236}">
                <a16:creationId xmlns:a16="http://schemas.microsoft.com/office/drawing/2014/main" id="{82820CDE-65AC-0AFA-3F03-5F8C570EC1F6}"/>
              </a:ext>
            </a:extLst>
          </p:cNvPr>
          <p:cNvPicPr>
            <a:picLocks noChangeAspect="1"/>
          </p:cNvPicPr>
          <p:nvPr/>
        </p:nvPicPr>
        <p:blipFill>
          <a:blip r:embed="rId3"/>
          <a:stretch>
            <a:fillRect/>
          </a:stretch>
        </p:blipFill>
        <p:spPr>
          <a:xfrm>
            <a:off x="10393997" y="6144411"/>
            <a:ext cx="1615779" cy="577064"/>
          </a:xfrm>
          <a:prstGeom prst="rect">
            <a:avLst/>
          </a:prstGeom>
        </p:spPr>
      </p:pic>
    </p:spTree>
    <p:extLst>
      <p:ext uri="{BB962C8B-B14F-4D97-AF65-F5344CB8AC3E}">
        <p14:creationId xmlns:p14="http://schemas.microsoft.com/office/powerpoint/2010/main" val="60124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10</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10;&#10;Automatisch gegenereerde beschrijving">
            <a:extLst>
              <a:ext uri="{FF2B5EF4-FFF2-40B4-BE49-F238E27FC236}">
                <a16:creationId xmlns:a16="http://schemas.microsoft.com/office/drawing/2014/main" id="{30A05C67-D33E-657B-722A-2D5C4DEEC146}"/>
              </a:ext>
            </a:extLst>
          </p:cNvPr>
          <p:cNvPicPr>
            <a:picLocks noChangeAspect="1"/>
          </p:cNvPicPr>
          <p:nvPr/>
        </p:nvPicPr>
        <p:blipFill>
          <a:blip r:embed="rId2"/>
          <a:stretch>
            <a:fillRect/>
          </a:stretch>
        </p:blipFill>
        <p:spPr>
          <a:xfrm>
            <a:off x="2143098" y="1097868"/>
            <a:ext cx="7905803" cy="4662263"/>
          </a:xfrm>
          <a:prstGeom prst="rect">
            <a:avLst/>
          </a:prstGeom>
        </p:spPr>
      </p:pic>
    </p:spTree>
    <p:extLst>
      <p:ext uri="{BB962C8B-B14F-4D97-AF65-F5344CB8AC3E}">
        <p14:creationId xmlns:p14="http://schemas.microsoft.com/office/powerpoint/2010/main" val="8569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11</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10;&#10;Automatisch gegenereerde beschrijving">
            <a:extLst>
              <a:ext uri="{FF2B5EF4-FFF2-40B4-BE49-F238E27FC236}">
                <a16:creationId xmlns:a16="http://schemas.microsoft.com/office/drawing/2014/main" id="{724BC565-F1F2-CA3C-B1B7-F100148AAC77}"/>
              </a:ext>
            </a:extLst>
          </p:cNvPr>
          <p:cNvPicPr>
            <a:picLocks noChangeAspect="1"/>
          </p:cNvPicPr>
          <p:nvPr/>
        </p:nvPicPr>
        <p:blipFill>
          <a:blip r:embed="rId2"/>
          <a:stretch>
            <a:fillRect/>
          </a:stretch>
        </p:blipFill>
        <p:spPr>
          <a:xfrm>
            <a:off x="1894853" y="1044338"/>
            <a:ext cx="8087347" cy="4769324"/>
          </a:xfrm>
          <a:prstGeom prst="rect">
            <a:avLst/>
          </a:prstGeom>
        </p:spPr>
      </p:pic>
    </p:spTree>
    <p:extLst>
      <p:ext uri="{BB962C8B-B14F-4D97-AF65-F5344CB8AC3E}">
        <p14:creationId xmlns:p14="http://schemas.microsoft.com/office/powerpoint/2010/main" val="3432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12</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10;&#10;Automatisch gegenereerde beschrijving">
            <a:extLst>
              <a:ext uri="{FF2B5EF4-FFF2-40B4-BE49-F238E27FC236}">
                <a16:creationId xmlns:a16="http://schemas.microsoft.com/office/drawing/2014/main" id="{7A4D530D-C136-47CC-81B8-C24F8A485AC7}"/>
              </a:ext>
            </a:extLst>
          </p:cNvPr>
          <p:cNvPicPr>
            <a:picLocks noChangeAspect="1"/>
          </p:cNvPicPr>
          <p:nvPr/>
        </p:nvPicPr>
        <p:blipFill>
          <a:blip r:embed="rId2"/>
          <a:stretch>
            <a:fillRect/>
          </a:stretch>
        </p:blipFill>
        <p:spPr>
          <a:xfrm>
            <a:off x="2026919" y="1029355"/>
            <a:ext cx="8138160" cy="4799290"/>
          </a:xfrm>
          <a:prstGeom prst="rect">
            <a:avLst/>
          </a:prstGeom>
        </p:spPr>
      </p:pic>
    </p:spTree>
    <p:extLst>
      <p:ext uri="{BB962C8B-B14F-4D97-AF65-F5344CB8AC3E}">
        <p14:creationId xmlns:p14="http://schemas.microsoft.com/office/powerpoint/2010/main" val="89193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13</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7E26B8A3-1BE9-D5AB-AE7E-01E0AAB5E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409" y="1050216"/>
            <a:ext cx="8067181" cy="4757568"/>
          </a:xfrm>
          <a:prstGeom prst="rect">
            <a:avLst/>
          </a:prstGeom>
        </p:spPr>
      </p:pic>
    </p:spTree>
    <p:extLst>
      <p:ext uri="{BB962C8B-B14F-4D97-AF65-F5344CB8AC3E}">
        <p14:creationId xmlns:p14="http://schemas.microsoft.com/office/powerpoint/2010/main" val="179830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14</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7" name="Tekstvak 6">
            <a:extLst>
              <a:ext uri="{FF2B5EF4-FFF2-40B4-BE49-F238E27FC236}">
                <a16:creationId xmlns:a16="http://schemas.microsoft.com/office/drawing/2014/main" id="{220439F6-F1BF-7532-E0D6-B2A64E282422}"/>
              </a:ext>
            </a:extLst>
          </p:cNvPr>
          <p:cNvSpPr txBox="1"/>
          <p:nvPr/>
        </p:nvSpPr>
        <p:spPr>
          <a:xfrm>
            <a:off x="838200" y="3013501"/>
            <a:ext cx="10884666" cy="830997"/>
          </a:xfrm>
          <a:prstGeom prst="rect">
            <a:avLst/>
          </a:prstGeom>
          <a:noFill/>
        </p:spPr>
        <p:txBody>
          <a:bodyPr wrap="square" rtlCol="0">
            <a:spAutoFit/>
          </a:bodyPr>
          <a:lstStyle/>
          <a:p>
            <a:r>
              <a:rPr lang="en-US" sz="4800" dirty="0" err="1">
                <a:solidFill>
                  <a:schemeClr val="accent1"/>
                </a:solidFill>
                <a:latin typeface="+mj-lt"/>
              </a:rPr>
              <a:t>Resultaten</a:t>
            </a:r>
            <a:r>
              <a:rPr lang="en-US" sz="4800" dirty="0">
                <a:solidFill>
                  <a:schemeClr val="accent1"/>
                </a:solidFill>
                <a:latin typeface="+mj-lt"/>
              </a:rPr>
              <a:t> </a:t>
            </a:r>
            <a:r>
              <a:rPr lang="en-US" sz="4800" dirty="0" err="1">
                <a:solidFill>
                  <a:schemeClr val="accent1"/>
                </a:solidFill>
                <a:latin typeface="+mj-lt"/>
              </a:rPr>
              <a:t>en</a:t>
            </a:r>
            <a:r>
              <a:rPr lang="en-US" sz="4800" dirty="0">
                <a:solidFill>
                  <a:schemeClr val="accent1"/>
                </a:solidFill>
                <a:latin typeface="+mj-lt"/>
              </a:rPr>
              <a:t> </a:t>
            </a:r>
            <a:r>
              <a:rPr lang="en-US" sz="4800" dirty="0" err="1">
                <a:solidFill>
                  <a:schemeClr val="accent1"/>
                </a:solidFill>
                <a:latin typeface="+mj-lt"/>
              </a:rPr>
              <a:t>gedragsbeoordeling</a:t>
            </a:r>
            <a:endParaRPr lang="en-US" sz="4800" dirty="0">
              <a:solidFill>
                <a:schemeClr val="accent1"/>
              </a:solidFill>
              <a:latin typeface="+mj-lt"/>
            </a:endParaRPr>
          </a:p>
        </p:txBody>
      </p:sp>
    </p:spTree>
    <p:extLst>
      <p:ext uri="{BB962C8B-B14F-4D97-AF65-F5344CB8AC3E}">
        <p14:creationId xmlns:p14="http://schemas.microsoft.com/office/powerpoint/2010/main" val="109935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15</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7" name="Tekstvak 6">
            <a:extLst>
              <a:ext uri="{FF2B5EF4-FFF2-40B4-BE49-F238E27FC236}">
                <a16:creationId xmlns:a16="http://schemas.microsoft.com/office/drawing/2014/main" id="{789A842A-C8FF-9FD3-D55F-B2384AACDD0B}"/>
              </a:ext>
            </a:extLst>
          </p:cNvPr>
          <p:cNvSpPr txBox="1"/>
          <p:nvPr/>
        </p:nvSpPr>
        <p:spPr>
          <a:xfrm>
            <a:off x="608911" y="795291"/>
            <a:ext cx="2841434" cy="646331"/>
          </a:xfrm>
          <a:prstGeom prst="rect">
            <a:avLst/>
          </a:prstGeom>
          <a:noFill/>
        </p:spPr>
        <p:txBody>
          <a:bodyPr wrap="square" rtlCol="0">
            <a:spAutoFit/>
          </a:bodyPr>
          <a:lstStyle/>
          <a:p>
            <a:r>
              <a:rPr lang="en-US" sz="3600" dirty="0" err="1">
                <a:solidFill>
                  <a:schemeClr val="accent1"/>
                </a:solidFill>
                <a:latin typeface="+mj-lt"/>
              </a:rPr>
              <a:t>Biosferisch</a:t>
            </a:r>
            <a:endParaRPr lang="en-NL" sz="3600" dirty="0">
              <a:solidFill>
                <a:schemeClr val="accent1"/>
              </a:solidFill>
              <a:latin typeface="+mj-lt"/>
            </a:endParaRPr>
          </a:p>
        </p:txBody>
      </p:sp>
      <p:pic>
        <p:nvPicPr>
          <p:cNvPr id="8" name="Afbeelding 7" descr="Afbeelding met grafiek&#10;&#10;Automatisch gegenereerde beschrijving">
            <a:extLst>
              <a:ext uri="{FF2B5EF4-FFF2-40B4-BE49-F238E27FC236}">
                <a16:creationId xmlns:a16="http://schemas.microsoft.com/office/drawing/2014/main" id="{086D4741-C3D3-B6F7-6E14-EC5849F08D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3861" y="706170"/>
            <a:ext cx="7579227" cy="4453799"/>
          </a:xfrm>
          <a:prstGeom prst="rect">
            <a:avLst/>
          </a:prstGeom>
          <a:noFill/>
          <a:ln>
            <a:noFill/>
          </a:ln>
        </p:spPr>
      </p:pic>
      <p:sp>
        <p:nvSpPr>
          <p:cNvPr id="10" name="Tekstvak 9">
            <a:extLst>
              <a:ext uri="{FF2B5EF4-FFF2-40B4-BE49-F238E27FC236}">
                <a16:creationId xmlns:a16="http://schemas.microsoft.com/office/drawing/2014/main" id="{684280F8-8736-E802-4905-A87871392DFF}"/>
              </a:ext>
            </a:extLst>
          </p:cNvPr>
          <p:cNvSpPr txBox="1"/>
          <p:nvPr/>
        </p:nvSpPr>
        <p:spPr>
          <a:xfrm>
            <a:off x="379622" y="5296495"/>
            <a:ext cx="11432753" cy="923330"/>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Bevindingen analyses.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Respondenten in een hogere leeftijdscategorie, met het vrouwelijke geslacht en in een lagere inkomenscategorie vinden </a:t>
            </a:r>
            <a:r>
              <a:rPr lang="nl-NL"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biosferische</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 waarden gemiddeld belangrijker. Er zijn geen verschillen gevonden bij achtergrond en opleidingsniveau. </a:t>
            </a:r>
            <a:endParaRPr lang="en-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sp>
        <p:nvSpPr>
          <p:cNvPr id="12" name="Tekstvak 11">
            <a:extLst>
              <a:ext uri="{FF2B5EF4-FFF2-40B4-BE49-F238E27FC236}">
                <a16:creationId xmlns:a16="http://schemas.microsoft.com/office/drawing/2014/main" id="{8188F775-D08C-F072-D45C-5FA161BCF87F}"/>
              </a:ext>
            </a:extLst>
          </p:cNvPr>
          <p:cNvSpPr txBox="1"/>
          <p:nvPr/>
        </p:nvSpPr>
        <p:spPr>
          <a:xfrm>
            <a:off x="608911" y="1852521"/>
            <a:ext cx="3201778" cy="1754326"/>
          </a:xfrm>
          <a:prstGeom prst="rect">
            <a:avLst/>
          </a:prstGeom>
          <a:noFill/>
        </p:spPr>
        <p:txBody>
          <a:bodyPr wrap="square">
            <a:spAutoFit/>
          </a:bodyPr>
          <a:lstStyle/>
          <a:p>
            <a:pPr marL="285750" indent="-285750">
              <a:buFont typeface="Arial" panose="020B0604020202020204" pitchFamily="34" charset="0"/>
              <a:buChar char="•"/>
            </a:pPr>
            <a:r>
              <a:rPr lang="nl-NL" sz="1800" dirty="0">
                <a:solidFill>
                  <a:srgbClr val="000000"/>
                </a:solidFill>
                <a:effectLst/>
                <a:latin typeface="+mj-lt"/>
                <a:ea typeface="Times New Roman" panose="02020603050405020304" pitchFamily="18" charset="0"/>
                <a:cs typeface="Times New Roman" panose="02020603050405020304" pitchFamily="18" charset="0"/>
              </a:rPr>
              <a:t>Milieu beschermen</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Verbonden voelen</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Respect voor natuur</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Milieuvervuiling voorkomen</a:t>
            </a:r>
            <a:endParaRPr lang="nl-NL"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endParaRPr lang="en-NL" dirty="0">
              <a:latin typeface="+mj-lt"/>
            </a:endParaRPr>
          </a:p>
        </p:txBody>
      </p:sp>
    </p:spTree>
    <p:extLst>
      <p:ext uri="{BB962C8B-B14F-4D97-AF65-F5344CB8AC3E}">
        <p14:creationId xmlns:p14="http://schemas.microsoft.com/office/powerpoint/2010/main" val="382428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16</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9" name="Afbeelding 8" descr="Afbeelding met grafiek&#10;&#10;Automatisch gegenereerde beschrijving">
            <a:extLst>
              <a:ext uri="{FF2B5EF4-FFF2-40B4-BE49-F238E27FC236}">
                <a16:creationId xmlns:a16="http://schemas.microsoft.com/office/drawing/2014/main" id="{9CC44E32-E9A5-D3E7-7AD3-013EA433F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826266"/>
            <a:ext cx="7734079" cy="4564403"/>
          </a:xfrm>
          <a:prstGeom prst="rect">
            <a:avLst/>
          </a:prstGeom>
        </p:spPr>
      </p:pic>
      <p:sp>
        <p:nvSpPr>
          <p:cNvPr id="8" name="Tekstvak 7">
            <a:extLst>
              <a:ext uri="{FF2B5EF4-FFF2-40B4-BE49-F238E27FC236}">
                <a16:creationId xmlns:a16="http://schemas.microsoft.com/office/drawing/2014/main" id="{A092A41C-627E-303F-A678-3EB294F8ABB9}"/>
              </a:ext>
            </a:extLst>
          </p:cNvPr>
          <p:cNvSpPr txBox="1"/>
          <p:nvPr/>
        </p:nvSpPr>
        <p:spPr>
          <a:xfrm>
            <a:off x="531793" y="962664"/>
            <a:ext cx="2841434" cy="646331"/>
          </a:xfrm>
          <a:prstGeom prst="rect">
            <a:avLst/>
          </a:prstGeom>
          <a:noFill/>
        </p:spPr>
        <p:txBody>
          <a:bodyPr wrap="square" rtlCol="0">
            <a:spAutoFit/>
          </a:bodyPr>
          <a:lstStyle/>
          <a:p>
            <a:r>
              <a:rPr lang="en-US" sz="3600" dirty="0" err="1">
                <a:solidFill>
                  <a:schemeClr val="accent1"/>
                </a:solidFill>
                <a:latin typeface="+mj-lt"/>
              </a:rPr>
              <a:t>Alturistisch</a:t>
            </a:r>
            <a:endParaRPr lang="en-NL" sz="3600" dirty="0">
              <a:solidFill>
                <a:schemeClr val="accent1"/>
              </a:solidFill>
              <a:latin typeface="+mj-lt"/>
            </a:endParaRPr>
          </a:p>
        </p:txBody>
      </p:sp>
      <p:sp>
        <p:nvSpPr>
          <p:cNvPr id="10" name="Tekstvak 9">
            <a:extLst>
              <a:ext uri="{FF2B5EF4-FFF2-40B4-BE49-F238E27FC236}">
                <a16:creationId xmlns:a16="http://schemas.microsoft.com/office/drawing/2014/main" id="{239A15B8-B08C-CDA3-FBE2-E28D1C6B410E}"/>
              </a:ext>
            </a:extLst>
          </p:cNvPr>
          <p:cNvSpPr txBox="1"/>
          <p:nvPr/>
        </p:nvSpPr>
        <p:spPr>
          <a:xfrm>
            <a:off x="608911" y="1852521"/>
            <a:ext cx="3201778" cy="2862322"/>
          </a:xfrm>
          <a:prstGeom prst="rect">
            <a:avLst/>
          </a:prstGeom>
          <a:noFill/>
        </p:spPr>
        <p:txBody>
          <a:bodyPr wrap="square">
            <a:spAutoFit/>
          </a:bodyPr>
          <a:lstStyle/>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Iedereen d</a:t>
            </a:r>
            <a:r>
              <a:rPr lang="nl-NL" sz="1800" dirty="0">
                <a:solidFill>
                  <a:srgbClr val="000000"/>
                </a:solidFill>
                <a:effectLst/>
                <a:latin typeface="+mj-lt"/>
                <a:ea typeface="Times New Roman" panose="02020603050405020304" pitchFamily="18" charset="0"/>
                <a:cs typeface="Times New Roman" panose="02020603050405020304" pitchFamily="18" charset="0"/>
              </a:rPr>
              <a:t>ezelfde kansen</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Rechtvaardige behandeling voor iedereen</a:t>
            </a:r>
          </a:p>
          <a:p>
            <a:pPr marL="285750" indent="-285750">
              <a:buFont typeface="Arial" panose="020B0604020202020204" pitchFamily="34" charset="0"/>
              <a:buChar char="•"/>
            </a:pPr>
            <a:r>
              <a:rPr lang="nl-NL" dirty="0">
                <a:solidFill>
                  <a:srgbClr val="000000"/>
                </a:solidFill>
                <a:latin typeface="+mj-lt"/>
                <a:cs typeface="Times New Roman" panose="02020603050405020304" pitchFamily="18" charset="0"/>
              </a:rPr>
              <a:t>Zorg dragen voor mensen die minder goed af zijn</a:t>
            </a:r>
          </a:p>
          <a:p>
            <a:pPr marL="285750" indent="-285750">
              <a:buFont typeface="Arial" panose="020B0604020202020204" pitchFamily="34" charset="0"/>
              <a:buChar char="•"/>
            </a:pPr>
            <a:r>
              <a:rPr lang="nl-NL" dirty="0">
                <a:solidFill>
                  <a:srgbClr val="000000"/>
                </a:solidFill>
                <a:latin typeface="+mj-lt"/>
                <a:cs typeface="Times New Roman" panose="02020603050405020304" pitchFamily="18" charset="0"/>
              </a:rPr>
              <a:t>Geen oorlog en conflict</a:t>
            </a:r>
          </a:p>
          <a:p>
            <a:pPr marL="285750" indent="-285750">
              <a:buFont typeface="Arial" panose="020B0604020202020204" pitchFamily="34" charset="0"/>
              <a:buChar char="•"/>
            </a:pPr>
            <a:r>
              <a:rPr lang="nl-NL" dirty="0">
                <a:solidFill>
                  <a:srgbClr val="000000"/>
                </a:solidFill>
                <a:latin typeface="+mj-lt"/>
                <a:cs typeface="Times New Roman" panose="02020603050405020304" pitchFamily="18" charset="0"/>
              </a:rPr>
              <a:t>Behulpzaam zijn</a:t>
            </a:r>
            <a:endParaRPr lang="en-NL" dirty="0">
              <a:latin typeface="+mj-lt"/>
            </a:endParaRPr>
          </a:p>
        </p:txBody>
      </p:sp>
      <p:sp>
        <p:nvSpPr>
          <p:cNvPr id="16" name="Tekstvak 15">
            <a:extLst>
              <a:ext uri="{FF2B5EF4-FFF2-40B4-BE49-F238E27FC236}">
                <a16:creationId xmlns:a16="http://schemas.microsoft.com/office/drawing/2014/main" id="{86F0678C-6E52-D695-A81E-31641085DB11}"/>
              </a:ext>
            </a:extLst>
          </p:cNvPr>
          <p:cNvSpPr txBox="1"/>
          <p:nvPr/>
        </p:nvSpPr>
        <p:spPr>
          <a:xfrm>
            <a:off x="525138" y="5296495"/>
            <a:ext cx="11666862" cy="923330"/>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Bevindingen analyses.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Respondenten in een hogere leeftijdscategorie, met het vrouwelijke geslacht, met een ‘lager’ opleidingsniveau en lagere inkomenscategorie vinden altruïstische waarden gemiddeld belangrijker. Er zijn geen verschillen gevonden bij achtergrond. </a:t>
            </a:r>
            <a:endParaRPr lang="en-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04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17</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9" name="Afbeelding 8" descr="Afbeelding met grafiek&#10;&#10;Automatisch gegenereerde beschrijving">
            <a:extLst>
              <a:ext uri="{FF2B5EF4-FFF2-40B4-BE49-F238E27FC236}">
                <a16:creationId xmlns:a16="http://schemas.microsoft.com/office/drawing/2014/main" id="{8DAB948E-DE28-8D35-2186-824601959E75}"/>
              </a:ext>
            </a:extLst>
          </p:cNvPr>
          <p:cNvPicPr>
            <a:picLocks noChangeAspect="1"/>
          </p:cNvPicPr>
          <p:nvPr/>
        </p:nvPicPr>
        <p:blipFill>
          <a:blip r:embed="rId2"/>
          <a:stretch>
            <a:fillRect/>
          </a:stretch>
        </p:blipFill>
        <p:spPr>
          <a:xfrm>
            <a:off x="4038600" y="698453"/>
            <a:ext cx="7747076" cy="4568657"/>
          </a:xfrm>
          <a:prstGeom prst="rect">
            <a:avLst/>
          </a:prstGeom>
        </p:spPr>
      </p:pic>
      <p:sp>
        <p:nvSpPr>
          <p:cNvPr id="8" name="Tekstvak 7">
            <a:extLst>
              <a:ext uri="{FF2B5EF4-FFF2-40B4-BE49-F238E27FC236}">
                <a16:creationId xmlns:a16="http://schemas.microsoft.com/office/drawing/2014/main" id="{201F8B7E-F596-8A54-F926-0BA5192C7A2F}"/>
              </a:ext>
            </a:extLst>
          </p:cNvPr>
          <p:cNvSpPr txBox="1"/>
          <p:nvPr/>
        </p:nvSpPr>
        <p:spPr>
          <a:xfrm>
            <a:off x="377327" y="698453"/>
            <a:ext cx="2982817" cy="646331"/>
          </a:xfrm>
          <a:prstGeom prst="rect">
            <a:avLst/>
          </a:prstGeom>
          <a:noFill/>
        </p:spPr>
        <p:txBody>
          <a:bodyPr wrap="square" rtlCol="0">
            <a:spAutoFit/>
          </a:bodyPr>
          <a:lstStyle/>
          <a:p>
            <a:r>
              <a:rPr lang="en-US" sz="3600" dirty="0" err="1">
                <a:solidFill>
                  <a:schemeClr val="accent1"/>
                </a:solidFill>
                <a:latin typeface="+mj-lt"/>
              </a:rPr>
              <a:t>Hedonistisch</a:t>
            </a:r>
            <a:endParaRPr lang="en-NL" sz="3600" dirty="0">
              <a:solidFill>
                <a:schemeClr val="accent1"/>
              </a:solidFill>
              <a:latin typeface="+mj-lt"/>
            </a:endParaRPr>
          </a:p>
        </p:txBody>
      </p:sp>
      <p:sp>
        <p:nvSpPr>
          <p:cNvPr id="12" name="Tekstvak 11">
            <a:extLst>
              <a:ext uri="{FF2B5EF4-FFF2-40B4-BE49-F238E27FC236}">
                <a16:creationId xmlns:a16="http://schemas.microsoft.com/office/drawing/2014/main" id="{0E4BCC94-3AF0-B465-9C90-1F5251A391FF}"/>
              </a:ext>
            </a:extLst>
          </p:cNvPr>
          <p:cNvSpPr txBox="1"/>
          <p:nvPr/>
        </p:nvSpPr>
        <p:spPr>
          <a:xfrm>
            <a:off x="424608" y="1626695"/>
            <a:ext cx="3201778" cy="1200329"/>
          </a:xfrm>
          <a:prstGeom prst="rect">
            <a:avLst/>
          </a:prstGeom>
          <a:noFill/>
        </p:spPr>
        <p:txBody>
          <a:bodyPr wrap="square">
            <a:spAutoFit/>
          </a:bodyPr>
          <a:lstStyle/>
          <a:p>
            <a:pPr marL="285750" indent="-285750">
              <a:buFont typeface="Arial" panose="020B0604020202020204" pitchFamily="34" charset="0"/>
              <a:buChar char="•"/>
            </a:pPr>
            <a:r>
              <a:rPr lang="nl-NL" sz="1800" dirty="0">
                <a:solidFill>
                  <a:srgbClr val="000000"/>
                </a:solidFill>
                <a:effectLst/>
                <a:latin typeface="+mj-lt"/>
                <a:ea typeface="Times New Roman" panose="02020603050405020304" pitchFamily="18" charset="0"/>
                <a:cs typeface="Times New Roman" panose="02020603050405020304" pitchFamily="18" charset="0"/>
              </a:rPr>
              <a:t>Plezier hebben</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Genieten van de mooie dingen in het leven</a:t>
            </a:r>
          </a:p>
          <a:p>
            <a:pPr marL="285750" indent="-285750">
              <a:buFont typeface="Arial" panose="020B0604020202020204" pitchFamily="34" charset="0"/>
              <a:buChar char="•"/>
            </a:pPr>
            <a:r>
              <a:rPr lang="nl-NL" sz="1800" dirty="0">
                <a:solidFill>
                  <a:srgbClr val="000000"/>
                </a:solidFill>
                <a:effectLst/>
                <a:latin typeface="+mj-lt"/>
                <a:ea typeface="Times New Roman" panose="02020603050405020304" pitchFamily="18" charset="0"/>
                <a:cs typeface="Times New Roman" panose="02020603050405020304" pitchFamily="18" charset="0"/>
              </a:rPr>
              <a:t>Dingen doen die fijn zijn </a:t>
            </a:r>
          </a:p>
        </p:txBody>
      </p:sp>
      <p:sp>
        <p:nvSpPr>
          <p:cNvPr id="14" name="Tekstvak 13">
            <a:extLst>
              <a:ext uri="{FF2B5EF4-FFF2-40B4-BE49-F238E27FC236}">
                <a16:creationId xmlns:a16="http://schemas.microsoft.com/office/drawing/2014/main" id="{015E0A7C-01A3-D94F-A40A-DCB214B755F3}"/>
              </a:ext>
            </a:extLst>
          </p:cNvPr>
          <p:cNvSpPr txBox="1"/>
          <p:nvPr/>
        </p:nvSpPr>
        <p:spPr>
          <a:xfrm>
            <a:off x="242370" y="5306052"/>
            <a:ext cx="12052453" cy="923330"/>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Bevindingen analyses.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Respondenten met het vrouwelijke geslacht, met een ‘lager’ opleidingsniveau en lagere inkomenscategorie vinden hedonistische waarden gemiddeld belangrijker. Er zijn geen verschillen gevonden in leeftijd en achtergrond. </a:t>
            </a:r>
            <a:endParaRPr lang="en-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586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18</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9" name="Afbeelding 8" descr="Afbeelding met grafiek&#10;&#10;Automatisch gegenereerde beschrijving">
            <a:extLst>
              <a:ext uri="{FF2B5EF4-FFF2-40B4-BE49-F238E27FC236}">
                <a16:creationId xmlns:a16="http://schemas.microsoft.com/office/drawing/2014/main" id="{049A3395-F75F-0286-F676-011ED4B93C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3172" y="870332"/>
            <a:ext cx="7534523" cy="4427529"/>
          </a:xfrm>
          <a:prstGeom prst="rect">
            <a:avLst/>
          </a:prstGeom>
          <a:noFill/>
          <a:ln>
            <a:noFill/>
          </a:ln>
        </p:spPr>
      </p:pic>
      <p:sp>
        <p:nvSpPr>
          <p:cNvPr id="8" name="Tekstvak 7">
            <a:extLst>
              <a:ext uri="{FF2B5EF4-FFF2-40B4-BE49-F238E27FC236}">
                <a16:creationId xmlns:a16="http://schemas.microsoft.com/office/drawing/2014/main" id="{5459FBB1-39ED-AA26-1F25-C3903DB95701}"/>
              </a:ext>
            </a:extLst>
          </p:cNvPr>
          <p:cNvSpPr txBox="1"/>
          <p:nvPr/>
        </p:nvSpPr>
        <p:spPr>
          <a:xfrm>
            <a:off x="377327" y="698453"/>
            <a:ext cx="2982817" cy="646331"/>
          </a:xfrm>
          <a:prstGeom prst="rect">
            <a:avLst/>
          </a:prstGeom>
          <a:noFill/>
        </p:spPr>
        <p:txBody>
          <a:bodyPr wrap="square" rtlCol="0">
            <a:spAutoFit/>
          </a:bodyPr>
          <a:lstStyle/>
          <a:p>
            <a:r>
              <a:rPr lang="en-US" sz="3600" dirty="0" err="1">
                <a:solidFill>
                  <a:schemeClr val="accent1"/>
                </a:solidFill>
                <a:latin typeface="+mj-lt"/>
              </a:rPr>
              <a:t>Egoistisch</a:t>
            </a:r>
            <a:r>
              <a:rPr lang="en-US" sz="3600" dirty="0">
                <a:solidFill>
                  <a:schemeClr val="accent1"/>
                </a:solidFill>
                <a:latin typeface="+mj-lt"/>
              </a:rPr>
              <a:t> </a:t>
            </a:r>
            <a:endParaRPr lang="en-NL" sz="3600" dirty="0">
              <a:solidFill>
                <a:schemeClr val="accent1"/>
              </a:solidFill>
              <a:latin typeface="+mj-lt"/>
            </a:endParaRPr>
          </a:p>
        </p:txBody>
      </p:sp>
      <p:sp>
        <p:nvSpPr>
          <p:cNvPr id="12" name="Tekstvak 11">
            <a:extLst>
              <a:ext uri="{FF2B5EF4-FFF2-40B4-BE49-F238E27FC236}">
                <a16:creationId xmlns:a16="http://schemas.microsoft.com/office/drawing/2014/main" id="{13E8C776-BA5F-E3C4-5E0B-B3F633EF4F2B}"/>
              </a:ext>
            </a:extLst>
          </p:cNvPr>
          <p:cNvSpPr txBox="1"/>
          <p:nvPr/>
        </p:nvSpPr>
        <p:spPr>
          <a:xfrm>
            <a:off x="424608" y="1626695"/>
            <a:ext cx="3201778" cy="2308324"/>
          </a:xfrm>
          <a:prstGeom prst="rect">
            <a:avLst/>
          </a:prstGeom>
          <a:noFill/>
        </p:spPr>
        <p:txBody>
          <a:bodyPr wrap="square">
            <a:spAutoFit/>
          </a:bodyPr>
          <a:lstStyle/>
          <a:p>
            <a:pPr marL="285750" indent="-285750">
              <a:buFont typeface="Arial" panose="020B0604020202020204" pitchFamily="34" charset="0"/>
              <a:buChar char="•"/>
            </a:pPr>
            <a:r>
              <a:rPr lang="nl-NL" sz="1800" dirty="0">
                <a:solidFill>
                  <a:srgbClr val="000000"/>
                </a:solidFill>
                <a:effectLst/>
                <a:latin typeface="+mj-lt"/>
                <a:ea typeface="Times New Roman" panose="02020603050405020304" pitchFamily="18" charset="0"/>
                <a:cs typeface="Times New Roman" panose="02020603050405020304" pitchFamily="18" charset="0"/>
              </a:rPr>
              <a:t>Invloedrijk zijn</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Controle over andere mensen</a:t>
            </a:r>
          </a:p>
          <a:p>
            <a:pPr marL="285750" indent="-285750">
              <a:buFont typeface="Arial" panose="020B0604020202020204" pitchFamily="34" charset="0"/>
              <a:buChar char="•"/>
            </a:pPr>
            <a:r>
              <a:rPr lang="nl-NL" sz="1800" dirty="0">
                <a:solidFill>
                  <a:srgbClr val="000000"/>
                </a:solidFill>
                <a:effectLst/>
                <a:latin typeface="+mj-lt"/>
                <a:ea typeface="Times New Roman" panose="02020603050405020304" pitchFamily="18" charset="0"/>
                <a:cs typeface="Times New Roman" panose="02020603050405020304" pitchFamily="18" charset="0"/>
              </a:rPr>
              <a:t>Gezag over anderen</a:t>
            </a:r>
          </a:p>
          <a:p>
            <a:pPr marL="285750" indent="-285750">
              <a:buFont typeface="Arial" panose="020B0604020202020204" pitchFamily="34" charset="0"/>
              <a:buChar char="•"/>
            </a:pPr>
            <a:r>
              <a:rPr lang="nl-NL" dirty="0">
                <a:solidFill>
                  <a:srgbClr val="000000"/>
                </a:solidFill>
                <a:latin typeface="+mj-lt"/>
                <a:ea typeface="Times New Roman" panose="02020603050405020304" pitchFamily="18" charset="0"/>
                <a:cs typeface="Times New Roman" panose="02020603050405020304" pitchFamily="18" charset="0"/>
              </a:rPr>
              <a:t>Hard werken en ambitieus zijn</a:t>
            </a:r>
          </a:p>
          <a:p>
            <a:pPr marL="285750" indent="-285750">
              <a:buFont typeface="Arial" panose="020B0604020202020204" pitchFamily="34" charset="0"/>
              <a:buChar char="•"/>
            </a:pPr>
            <a:r>
              <a:rPr lang="nl-NL" sz="1800" dirty="0">
                <a:solidFill>
                  <a:srgbClr val="000000"/>
                </a:solidFill>
                <a:effectLst/>
                <a:latin typeface="+mj-lt"/>
                <a:ea typeface="Times New Roman" panose="02020603050405020304" pitchFamily="18" charset="0"/>
                <a:cs typeface="Times New Roman" panose="02020603050405020304" pitchFamily="18" charset="0"/>
              </a:rPr>
              <a:t>Geld en bezittingen hebben </a:t>
            </a:r>
          </a:p>
        </p:txBody>
      </p:sp>
      <p:sp>
        <p:nvSpPr>
          <p:cNvPr id="14" name="Tekstvak 13">
            <a:extLst>
              <a:ext uri="{FF2B5EF4-FFF2-40B4-BE49-F238E27FC236}">
                <a16:creationId xmlns:a16="http://schemas.microsoft.com/office/drawing/2014/main" id="{846E5962-353C-C008-C5B5-0E8453BD91D4}"/>
              </a:ext>
            </a:extLst>
          </p:cNvPr>
          <p:cNvSpPr txBox="1"/>
          <p:nvPr/>
        </p:nvSpPr>
        <p:spPr>
          <a:xfrm>
            <a:off x="236402" y="5296495"/>
            <a:ext cx="11719193" cy="923330"/>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Bevindingen analyses.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Respondenten met een niet-westerse migratieachtergrond vinden egoïstische waarden gemiddeld belangrijker. Er zijn geen verschillen gevonden in leeftijd, geslacht, opleidingsniveau en inkomenscategorieën. </a:t>
            </a:r>
            <a:endParaRPr lang="en-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852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19</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7" name="Tekstvak 6">
            <a:extLst>
              <a:ext uri="{FF2B5EF4-FFF2-40B4-BE49-F238E27FC236}">
                <a16:creationId xmlns:a16="http://schemas.microsoft.com/office/drawing/2014/main" id="{789A842A-C8FF-9FD3-D55F-B2384AACDD0B}"/>
              </a:ext>
            </a:extLst>
          </p:cNvPr>
          <p:cNvSpPr txBox="1"/>
          <p:nvPr/>
        </p:nvSpPr>
        <p:spPr>
          <a:xfrm>
            <a:off x="2155634" y="666520"/>
            <a:ext cx="9198166" cy="830997"/>
          </a:xfrm>
          <a:prstGeom prst="rect">
            <a:avLst/>
          </a:prstGeom>
          <a:noFill/>
        </p:spPr>
        <p:txBody>
          <a:bodyPr wrap="square" rtlCol="0">
            <a:spAutoFit/>
          </a:bodyPr>
          <a:lstStyle/>
          <a:p>
            <a:r>
              <a:rPr lang="en-US" sz="4800" dirty="0" err="1">
                <a:solidFill>
                  <a:schemeClr val="accent1"/>
                </a:solidFill>
                <a:latin typeface="+mj-lt"/>
              </a:rPr>
              <a:t>Samenvatting</a:t>
            </a:r>
            <a:r>
              <a:rPr lang="en-US" sz="4800" dirty="0">
                <a:solidFill>
                  <a:schemeClr val="accent1"/>
                </a:solidFill>
                <a:latin typeface="+mj-lt"/>
              </a:rPr>
              <a:t> </a:t>
            </a:r>
            <a:r>
              <a:rPr lang="en-US" sz="4800" dirty="0" err="1">
                <a:solidFill>
                  <a:schemeClr val="accent1"/>
                </a:solidFill>
                <a:latin typeface="+mj-lt"/>
              </a:rPr>
              <a:t>waarden</a:t>
            </a:r>
            <a:endParaRPr lang="en-NL" sz="4800" dirty="0">
              <a:solidFill>
                <a:schemeClr val="accent1"/>
              </a:solidFill>
              <a:latin typeface="+mj-lt"/>
            </a:endParaRPr>
          </a:p>
        </p:txBody>
      </p:sp>
      <p:pic>
        <p:nvPicPr>
          <p:cNvPr id="9" name="Afbeelding 8" descr="Afbeelding met grafiek&#10;&#10;Automatisch gegenereerde beschrijving">
            <a:extLst>
              <a:ext uri="{FF2B5EF4-FFF2-40B4-BE49-F238E27FC236}">
                <a16:creationId xmlns:a16="http://schemas.microsoft.com/office/drawing/2014/main" id="{8E1ECDDC-DF86-9615-3E65-6644C37CAC92}"/>
              </a:ext>
            </a:extLst>
          </p:cNvPr>
          <p:cNvPicPr>
            <a:picLocks noChangeAspect="1"/>
          </p:cNvPicPr>
          <p:nvPr/>
        </p:nvPicPr>
        <p:blipFill rotWithShape="1">
          <a:blip r:embed="rId2">
            <a:extLst>
              <a:ext uri="{28A0092B-C50C-407E-A947-70E740481C1C}">
                <a14:useLocalDpi xmlns:a14="http://schemas.microsoft.com/office/drawing/2010/main" val="0"/>
              </a:ext>
            </a:extLst>
          </a:blip>
          <a:srcRect t="11963"/>
          <a:stretch/>
        </p:blipFill>
        <p:spPr bwMode="auto">
          <a:xfrm>
            <a:off x="2361433" y="2007493"/>
            <a:ext cx="7469132" cy="3877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852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1" y="802955"/>
            <a:ext cx="7138490" cy="1025845"/>
          </a:xfrm>
        </p:spPr>
        <p:txBody>
          <a:bodyPr vert="horz" lIns="91440" tIns="45720" rIns="91440" bIns="45720" rtlCol="0" anchor="ctr">
            <a:noAutofit/>
          </a:bodyPr>
          <a:lstStyle/>
          <a:p>
            <a:r>
              <a:rPr lang="en-US" sz="4800" dirty="0" err="1">
                <a:solidFill>
                  <a:schemeClr val="accent1"/>
                </a:solidFill>
              </a:rPr>
              <a:t>Aanleiding</a:t>
            </a:r>
            <a:endParaRPr lang="en-US" sz="4800" kern="1200" dirty="0">
              <a:solidFill>
                <a:schemeClr val="accent1"/>
              </a:solidFill>
              <a:latin typeface="+mj-lt"/>
              <a:ea typeface="+mj-ea"/>
              <a:cs typeface="+mj-cs"/>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2</a:t>
            </a:fld>
            <a:endParaRPr lang="en-US" noProof="0"/>
          </a:p>
        </p:txBody>
      </p:sp>
      <p:sp>
        <p:nvSpPr>
          <p:cNvPr id="3" name="Tekstvak 2">
            <a:extLst>
              <a:ext uri="{FF2B5EF4-FFF2-40B4-BE49-F238E27FC236}">
                <a16:creationId xmlns:a16="http://schemas.microsoft.com/office/drawing/2014/main" id="{D021FDE5-3B7F-563A-42A9-C646BB792960}"/>
              </a:ext>
            </a:extLst>
          </p:cNvPr>
          <p:cNvSpPr txBox="1"/>
          <p:nvPr/>
        </p:nvSpPr>
        <p:spPr>
          <a:xfrm>
            <a:off x="804671" y="2136338"/>
            <a:ext cx="4791898" cy="2585323"/>
          </a:xfrm>
          <a:prstGeom prst="rect">
            <a:avLst/>
          </a:prstGeom>
          <a:noFill/>
        </p:spPr>
        <p:txBody>
          <a:bodyPr wrap="square" rtlCol="0">
            <a:spAutoFit/>
          </a:bodyPr>
          <a:lstStyle/>
          <a:p>
            <a:r>
              <a:rPr lang="nl-NL" sz="1800" dirty="0">
                <a:solidFill>
                  <a:schemeClr val="bg2">
                    <a:lumMod val="10000"/>
                  </a:schemeClr>
                </a:solidFill>
                <a:effectLst/>
                <a:latin typeface="+mj-lt"/>
                <a:ea typeface="Times New Roman" panose="02020603050405020304" pitchFamily="18" charset="0"/>
                <a:cs typeface="Times New Roman" panose="02020603050405020304" pitchFamily="18" charset="0"/>
              </a:rPr>
              <a:t>De stikstofdepositie van de Natura-2000 gebieden van Den Haag </a:t>
            </a:r>
            <a:r>
              <a:rPr lang="nl-NL" dirty="0">
                <a:solidFill>
                  <a:schemeClr val="bg2">
                    <a:lumMod val="10000"/>
                  </a:schemeClr>
                </a:solidFill>
                <a:latin typeface="+mj-lt"/>
                <a:ea typeface="Times New Roman" panose="02020603050405020304" pitchFamily="18" charset="0"/>
                <a:cs typeface="Times New Roman" panose="02020603050405020304" pitchFamily="18" charset="0"/>
                <a:sym typeface="Wingdings" panose="05000000000000000000" pitchFamily="2" charset="2"/>
              </a:rPr>
              <a:t>:</a:t>
            </a:r>
          </a:p>
          <a:p>
            <a:endParaRPr lang="nl-NL" dirty="0">
              <a:solidFill>
                <a:schemeClr val="bg2">
                  <a:lumMod val="10000"/>
                </a:schemeClr>
              </a:solidFill>
              <a:latin typeface="+mj-lt"/>
              <a:ea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Arial" panose="020B0604020202020204" pitchFamily="34" charset="0"/>
              <a:buChar char="•"/>
            </a:pPr>
            <a:r>
              <a:rPr lang="nl-NL" sz="1800" dirty="0">
                <a:solidFill>
                  <a:schemeClr val="bg2">
                    <a:lumMod val="10000"/>
                  </a:schemeClr>
                </a:solidFill>
                <a:effectLst/>
                <a:latin typeface="+mj-lt"/>
                <a:ea typeface="Times New Roman" panose="02020603050405020304" pitchFamily="18" charset="0"/>
                <a:cs typeface="Times New Roman" panose="02020603050405020304" pitchFamily="18" charset="0"/>
              </a:rPr>
              <a:t>Tussen16 en 34% veroorzaakt door stadsactiviteiten. </a:t>
            </a:r>
          </a:p>
          <a:p>
            <a:pPr marL="742950" lvl="1" indent="-285750">
              <a:buFont typeface="Arial" panose="020B0604020202020204" pitchFamily="34" charset="0"/>
              <a:buChar char="•"/>
            </a:pPr>
            <a:r>
              <a:rPr lang="nl-NL" dirty="0">
                <a:solidFill>
                  <a:schemeClr val="bg2">
                    <a:lumMod val="10000"/>
                  </a:schemeClr>
                </a:solidFill>
                <a:effectLst/>
                <a:latin typeface="+mj-lt"/>
                <a:ea typeface="Times New Roman" panose="02020603050405020304" pitchFamily="18" charset="0"/>
                <a:cs typeface="Times New Roman" panose="02020603050405020304" pitchFamily="18" charset="0"/>
              </a:rPr>
              <a:t>Consumenten 8 tot 20%</a:t>
            </a:r>
          </a:p>
          <a:p>
            <a:pPr marL="742950" lvl="1" indent="-285750">
              <a:buFont typeface="Arial" panose="020B0604020202020204" pitchFamily="34" charset="0"/>
              <a:buChar char="•"/>
            </a:pPr>
            <a:r>
              <a:rPr lang="nl-NL" dirty="0">
                <a:solidFill>
                  <a:schemeClr val="bg2">
                    <a:lumMod val="10000"/>
                  </a:schemeClr>
                </a:solidFill>
                <a:latin typeface="+mj-lt"/>
                <a:ea typeface="Times New Roman" panose="02020603050405020304" pitchFamily="18" charset="0"/>
                <a:cs typeface="Times New Roman" panose="02020603050405020304" pitchFamily="18" charset="0"/>
              </a:rPr>
              <a:t>V</a:t>
            </a:r>
            <a:r>
              <a:rPr lang="nl-NL" dirty="0">
                <a:solidFill>
                  <a:schemeClr val="bg2">
                    <a:lumMod val="10000"/>
                  </a:schemeClr>
                </a:solidFill>
                <a:effectLst/>
                <a:latin typeface="+mj-lt"/>
                <a:ea typeface="Times New Roman" panose="02020603050405020304" pitchFamily="18" charset="0"/>
                <a:cs typeface="Times New Roman" panose="02020603050405020304" pitchFamily="18" charset="0"/>
              </a:rPr>
              <a:t>erkeer 7 tot 12% </a:t>
            </a:r>
          </a:p>
          <a:p>
            <a:pPr marL="742950" lvl="1" indent="-285750">
              <a:buFont typeface="Arial" panose="020B0604020202020204" pitchFamily="34" charset="0"/>
              <a:buChar char="•"/>
            </a:pPr>
            <a:r>
              <a:rPr lang="nl-NL" dirty="0">
                <a:solidFill>
                  <a:schemeClr val="bg2">
                    <a:lumMod val="10000"/>
                  </a:schemeClr>
                </a:solidFill>
                <a:latin typeface="+mj-lt"/>
                <a:ea typeface="Times New Roman" panose="02020603050405020304" pitchFamily="18" charset="0"/>
                <a:cs typeface="Times New Roman" panose="02020603050405020304" pitchFamily="18" charset="0"/>
              </a:rPr>
              <a:t>H</a:t>
            </a:r>
            <a:r>
              <a:rPr lang="nl-NL" dirty="0">
                <a:solidFill>
                  <a:schemeClr val="bg2">
                    <a:lumMod val="10000"/>
                  </a:schemeClr>
                </a:solidFill>
                <a:effectLst/>
                <a:latin typeface="+mj-lt"/>
                <a:ea typeface="Times New Roman" panose="02020603050405020304" pitchFamily="18" charset="0"/>
                <a:cs typeface="Times New Roman" panose="02020603050405020304" pitchFamily="18" charset="0"/>
              </a:rPr>
              <a:t>andel, diensten, Overheid en de bouwsector 1 tot 2%.</a:t>
            </a:r>
            <a:endParaRPr lang="en-NL" dirty="0">
              <a:solidFill>
                <a:schemeClr val="bg2">
                  <a:lumMod val="10000"/>
                </a:schemeClr>
              </a:solidFill>
              <a:latin typeface="+mj-lt"/>
            </a:endParaRPr>
          </a:p>
        </p:txBody>
      </p:sp>
      <p:pic>
        <p:nvPicPr>
          <p:cNvPr id="8" name="Afbeelding 7" descr="Afbeelding met kaart, tekst, atlas, diagram&#10;&#10;Automatisch gegenereerde beschrijving">
            <a:extLst>
              <a:ext uri="{FF2B5EF4-FFF2-40B4-BE49-F238E27FC236}">
                <a16:creationId xmlns:a16="http://schemas.microsoft.com/office/drawing/2014/main" id="{F65ED2A7-D6FF-1258-8FC0-7508C9126AE0}"/>
              </a:ext>
            </a:extLst>
          </p:cNvPr>
          <p:cNvPicPr>
            <a:picLocks noChangeAspect="1"/>
          </p:cNvPicPr>
          <p:nvPr/>
        </p:nvPicPr>
        <p:blipFill>
          <a:blip r:embed="rId2"/>
          <a:stretch>
            <a:fillRect/>
          </a:stretch>
        </p:blipFill>
        <p:spPr>
          <a:xfrm>
            <a:off x="6369896" y="1253520"/>
            <a:ext cx="5794452" cy="4005730"/>
          </a:xfrm>
          <a:prstGeom prst="rect">
            <a:avLst/>
          </a:prstGeom>
        </p:spPr>
      </p:pic>
    </p:spTree>
    <p:extLst>
      <p:ext uri="{BB962C8B-B14F-4D97-AF65-F5344CB8AC3E}">
        <p14:creationId xmlns:p14="http://schemas.microsoft.com/office/powerpoint/2010/main" val="136112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20</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7" name="Tekstvak 6">
            <a:extLst>
              <a:ext uri="{FF2B5EF4-FFF2-40B4-BE49-F238E27FC236}">
                <a16:creationId xmlns:a16="http://schemas.microsoft.com/office/drawing/2014/main" id="{566DE15B-1A80-C7F4-C404-3519884AF2D9}"/>
              </a:ext>
            </a:extLst>
          </p:cNvPr>
          <p:cNvSpPr txBox="1"/>
          <p:nvPr/>
        </p:nvSpPr>
        <p:spPr>
          <a:xfrm>
            <a:off x="3067279" y="2598003"/>
            <a:ext cx="6057440" cy="830997"/>
          </a:xfrm>
          <a:prstGeom prst="rect">
            <a:avLst/>
          </a:prstGeom>
          <a:noFill/>
        </p:spPr>
        <p:txBody>
          <a:bodyPr wrap="square" rtlCol="0">
            <a:spAutoFit/>
          </a:bodyPr>
          <a:lstStyle/>
          <a:p>
            <a:r>
              <a:rPr lang="en-US" sz="4800" dirty="0" err="1">
                <a:solidFill>
                  <a:schemeClr val="accent1"/>
                </a:solidFill>
                <a:latin typeface="+mj-lt"/>
              </a:rPr>
              <a:t>Resultaten</a:t>
            </a:r>
            <a:r>
              <a:rPr lang="en-US" sz="4800" dirty="0">
                <a:solidFill>
                  <a:schemeClr val="accent1"/>
                </a:solidFill>
                <a:latin typeface="+mj-lt"/>
              </a:rPr>
              <a:t> V-WOMS</a:t>
            </a:r>
            <a:endParaRPr lang="en-NL" sz="4800" dirty="0">
              <a:solidFill>
                <a:schemeClr val="accent1"/>
              </a:solidFill>
              <a:latin typeface="+mj-lt"/>
            </a:endParaRPr>
          </a:p>
        </p:txBody>
      </p:sp>
    </p:spTree>
    <p:extLst>
      <p:ext uri="{BB962C8B-B14F-4D97-AF65-F5344CB8AC3E}">
        <p14:creationId xmlns:p14="http://schemas.microsoft.com/office/powerpoint/2010/main" val="269024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21</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8" name="Tekstvak 7">
            <a:extLst>
              <a:ext uri="{FF2B5EF4-FFF2-40B4-BE49-F238E27FC236}">
                <a16:creationId xmlns:a16="http://schemas.microsoft.com/office/drawing/2014/main" id="{B1A1384B-5E7F-0064-7ED0-73827B95A18E}"/>
              </a:ext>
            </a:extLst>
          </p:cNvPr>
          <p:cNvSpPr txBox="1"/>
          <p:nvPr/>
        </p:nvSpPr>
        <p:spPr>
          <a:xfrm>
            <a:off x="526974" y="5782881"/>
            <a:ext cx="610885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Verbondenheid met de natuur </a:t>
            </a:r>
            <a:endParaRPr lang="en-NL" dirty="0"/>
          </a:p>
        </p:txBody>
      </p:sp>
      <p:pic>
        <p:nvPicPr>
          <p:cNvPr id="9" name="Afbeelding 8" descr="Afbeelding met grafiek, taartdiagram&#10;&#10;Automatisch gegenereerde beschrijving">
            <a:extLst>
              <a:ext uri="{FF2B5EF4-FFF2-40B4-BE49-F238E27FC236}">
                <a16:creationId xmlns:a16="http://schemas.microsoft.com/office/drawing/2014/main" id="{EE6E94D8-83F1-5413-0449-85456C3B8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49" y="1035586"/>
            <a:ext cx="6935766" cy="4089499"/>
          </a:xfrm>
          <a:prstGeom prst="rect">
            <a:avLst/>
          </a:prstGeom>
        </p:spPr>
      </p:pic>
    </p:spTree>
    <p:extLst>
      <p:ext uri="{BB962C8B-B14F-4D97-AF65-F5344CB8AC3E}">
        <p14:creationId xmlns:p14="http://schemas.microsoft.com/office/powerpoint/2010/main" val="367434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22</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B2D79831-69F7-ED9F-F533-6B07C6DF7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245" y="1499021"/>
            <a:ext cx="5512435" cy="3251200"/>
          </a:xfrm>
          <a:prstGeom prst="rect">
            <a:avLst/>
          </a:prstGeom>
        </p:spPr>
      </p:pic>
      <p:pic>
        <p:nvPicPr>
          <p:cNvPr id="8" name="Afbeelding 7" descr="Afbeelding met grafiek, taartdiagram&#10;&#10;Automatisch gegenereerde beschrijving">
            <a:extLst>
              <a:ext uri="{FF2B5EF4-FFF2-40B4-BE49-F238E27FC236}">
                <a16:creationId xmlns:a16="http://schemas.microsoft.com/office/drawing/2014/main" id="{09DEAAE6-17F7-DFDD-7C09-ECD239034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455" y="1459968"/>
            <a:ext cx="5645785" cy="3329305"/>
          </a:xfrm>
          <a:prstGeom prst="rect">
            <a:avLst/>
          </a:prstGeom>
        </p:spPr>
      </p:pic>
      <p:sp>
        <p:nvSpPr>
          <p:cNvPr id="10" name="Tekstvak 9">
            <a:extLst>
              <a:ext uri="{FF2B5EF4-FFF2-40B4-BE49-F238E27FC236}">
                <a16:creationId xmlns:a16="http://schemas.microsoft.com/office/drawing/2014/main" id="{43D217EB-E78C-5924-30EE-C5273AFB6A81}"/>
              </a:ext>
            </a:extLst>
          </p:cNvPr>
          <p:cNvSpPr txBox="1"/>
          <p:nvPr/>
        </p:nvSpPr>
        <p:spPr>
          <a:xfrm>
            <a:off x="376245" y="5782881"/>
            <a:ext cx="610885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Ervaren invloed sociale omgeving</a:t>
            </a:r>
            <a:endParaRPr lang="en-NL" dirty="0"/>
          </a:p>
        </p:txBody>
      </p:sp>
    </p:spTree>
    <p:extLst>
      <p:ext uri="{BB962C8B-B14F-4D97-AF65-F5344CB8AC3E}">
        <p14:creationId xmlns:p14="http://schemas.microsoft.com/office/powerpoint/2010/main" val="1827113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23</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B273BE54-CD09-4E5D-0FD8-AC77F3D23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640" y="1163734"/>
            <a:ext cx="6721574" cy="3963891"/>
          </a:xfrm>
          <a:prstGeom prst="rect">
            <a:avLst/>
          </a:prstGeom>
        </p:spPr>
      </p:pic>
      <p:sp>
        <p:nvSpPr>
          <p:cNvPr id="9" name="Tekstvak 8">
            <a:extLst>
              <a:ext uri="{FF2B5EF4-FFF2-40B4-BE49-F238E27FC236}">
                <a16:creationId xmlns:a16="http://schemas.microsoft.com/office/drawing/2014/main" id="{0C49342B-26A2-A16A-3536-FE3E61317EA1}"/>
              </a:ext>
            </a:extLst>
          </p:cNvPr>
          <p:cNvSpPr txBox="1"/>
          <p:nvPr/>
        </p:nvSpPr>
        <p:spPr>
          <a:xfrm>
            <a:off x="663767" y="5821823"/>
            <a:ext cx="610885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Attitudes; persoonlijk gewin</a:t>
            </a:r>
            <a:endParaRPr lang="en-NL" dirty="0"/>
          </a:p>
        </p:txBody>
      </p:sp>
    </p:spTree>
    <p:extLst>
      <p:ext uri="{BB962C8B-B14F-4D97-AF65-F5344CB8AC3E}">
        <p14:creationId xmlns:p14="http://schemas.microsoft.com/office/powerpoint/2010/main" val="358534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24</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48884ACE-5A16-19E1-C1C0-335F0C4B0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037" y="1131238"/>
            <a:ext cx="6771262" cy="3993212"/>
          </a:xfrm>
          <a:prstGeom prst="rect">
            <a:avLst/>
          </a:prstGeom>
        </p:spPr>
      </p:pic>
      <p:sp>
        <p:nvSpPr>
          <p:cNvPr id="9" name="Tekstvak 8">
            <a:extLst>
              <a:ext uri="{FF2B5EF4-FFF2-40B4-BE49-F238E27FC236}">
                <a16:creationId xmlns:a16="http://schemas.microsoft.com/office/drawing/2014/main" id="{138C7522-EC1F-6D13-ABDD-EBE576D66D90}"/>
              </a:ext>
            </a:extLst>
          </p:cNvPr>
          <p:cNvSpPr txBox="1"/>
          <p:nvPr/>
        </p:nvSpPr>
        <p:spPr>
          <a:xfrm>
            <a:off x="558188" y="5821823"/>
            <a:ext cx="759521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Ervaren milieuproblemen; persoonlijke relevantie</a:t>
            </a:r>
            <a:endParaRPr lang="en-NL" dirty="0"/>
          </a:p>
        </p:txBody>
      </p:sp>
    </p:spTree>
    <p:extLst>
      <p:ext uri="{BB962C8B-B14F-4D97-AF65-F5344CB8AC3E}">
        <p14:creationId xmlns:p14="http://schemas.microsoft.com/office/powerpoint/2010/main" val="2985510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25</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A3DBD9BC-F171-34B7-3806-A7DE6C739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770" y="1266940"/>
            <a:ext cx="6394924" cy="3771785"/>
          </a:xfrm>
          <a:prstGeom prst="rect">
            <a:avLst/>
          </a:prstGeom>
        </p:spPr>
      </p:pic>
      <p:sp>
        <p:nvSpPr>
          <p:cNvPr id="9" name="Tekstvak 8">
            <a:extLst>
              <a:ext uri="{FF2B5EF4-FFF2-40B4-BE49-F238E27FC236}">
                <a16:creationId xmlns:a16="http://schemas.microsoft.com/office/drawing/2014/main" id="{716DC915-0C02-96CA-1FBD-0F65F1D859EE}"/>
              </a:ext>
            </a:extLst>
          </p:cNvPr>
          <p:cNvSpPr txBox="1"/>
          <p:nvPr/>
        </p:nvSpPr>
        <p:spPr>
          <a:xfrm>
            <a:off x="373197" y="5967547"/>
            <a:ext cx="8649618"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Persoonlijke effectiviteitsgevoel; locus of control </a:t>
            </a:r>
            <a:endParaRPr lang="en-NL"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35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26</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52697084-0D5E-70BB-35D8-0287B65691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0259" y="1333041"/>
            <a:ext cx="6992069" cy="4109291"/>
          </a:xfrm>
          <a:prstGeom prst="rect">
            <a:avLst/>
          </a:prstGeom>
          <a:noFill/>
          <a:ln>
            <a:noFill/>
          </a:ln>
        </p:spPr>
      </p:pic>
      <p:sp>
        <p:nvSpPr>
          <p:cNvPr id="9" name="Tekstvak 8">
            <a:extLst>
              <a:ext uri="{FF2B5EF4-FFF2-40B4-BE49-F238E27FC236}">
                <a16:creationId xmlns:a16="http://schemas.microsoft.com/office/drawing/2014/main" id="{634C3053-E98F-3D83-FEE4-60AEBD060687}"/>
              </a:ext>
            </a:extLst>
          </p:cNvPr>
          <p:cNvSpPr txBox="1"/>
          <p:nvPr/>
        </p:nvSpPr>
        <p:spPr>
          <a:xfrm>
            <a:off x="651831" y="5967547"/>
            <a:ext cx="10199783"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Persoonlijke identiteit; milieubewustzijn als onderdeel van identiteit</a:t>
            </a:r>
            <a:endParaRPr lang="en-NL" dirty="0"/>
          </a:p>
        </p:txBody>
      </p:sp>
    </p:spTree>
    <p:extLst>
      <p:ext uri="{BB962C8B-B14F-4D97-AF65-F5344CB8AC3E}">
        <p14:creationId xmlns:p14="http://schemas.microsoft.com/office/powerpoint/2010/main" val="4265828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27</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FDE97CBD-A207-7A1A-E9F2-8B78898B8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974" y="1104960"/>
            <a:ext cx="6680391" cy="3940115"/>
          </a:xfrm>
          <a:prstGeom prst="rect">
            <a:avLst/>
          </a:prstGeom>
        </p:spPr>
      </p:pic>
      <p:sp>
        <p:nvSpPr>
          <p:cNvPr id="9" name="Tekstvak 8">
            <a:extLst>
              <a:ext uri="{FF2B5EF4-FFF2-40B4-BE49-F238E27FC236}">
                <a16:creationId xmlns:a16="http://schemas.microsoft.com/office/drawing/2014/main" id="{AA74D6A5-26B5-CC68-5F2C-50094AF12036}"/>
              </a:ext>
            </a:extLst>
          </p:cNvPr>
          <p:cNvSpPr txBox="1"/>
          <p:nvPr/>
        </p:nvSpPr>
        <p:spPr>
          <a:xfrm>
            <a:off x="434707" y="5615453"/>
            <a:ext cx="11322586" cy="646331"/>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Schuldgevoelens bij maken van een keuze die slecht voor het milieu is; onderdeel van persoonlijke norm (onderdeel NAM) </a:t>
            </a:r>
            <a:endParaRPr lang="en-NL" dirty="0"/>
          </a:p>
        </p:txBody>
      </p:sp>
    </p:spTree>
    <p:extLst>
      <p:ext uri="{BB962C8B-B14F-4D97-AF65-F5344CB8AC3E}">
        <p14:creationId xmlns:p14="http://schemas.microsoft.com/office/powerpoint/2010/main" val="135403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28</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4EC8BA9F-ABAE-6B2B-774F-A42D17729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0375"/>
            <a:ext cx="5761990" cy="3397250"/>
          </a:xfrm>
          <a:prstGeom prst="rect">
            <a:avLst/>
          </a:prstGeom>
        </p:spPr>
      </p:pic>
      <p:pic>
        <p:nvPicPr>
          <p:cNvPr id="8" name="Afbeelding 7" descr="Afbeelding met grafiek, taartdiagram&#10;&#10;Automatisch gegenereerde beschrijving">
            <a:extLst>
              <a:ext uri="{FF2B5EF4-FFF2-40B4-BE49-F238E27FC236}">
                <a16:creationId xmlns:a16="http://schemas.microsoft.com/office/drawing/2014/main" id="{EFBBABBA-00ED-A381-9C79-FF027A1ED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990" y="1567682"/>
            <a:ext cx="6036309" cy="3559943"/>
          </a:xfrm>
          <a:prstGeom prst="rect">
            <a:avLst/>
          </a:prstGeom>
        </p:spPr>
      </p:pic>
      <p:sp>
        <p:nvSpPr>
          <p:cNvPr id="10" name="Tekstvak 9">
            <a:extLst>
              <a:ext uri="{FF2B5EF4-FFF2-40B4-BE49-F238E27FC236}">
                <a16:creationId xmlns:a16="http://schemas.microsoft.com/office/drawing/2014/main" id="{D48697B4-97EB-4D58-1EEA-CDCD501EABFB}"/>
              </a:ext>
            </a:extLst>
          </p:cNvPr>
          <p:cNvSpPr txBox="1"/>
          <p:nvPr/>
        </p:nvSpPr>
        <p:spPr>
          <a:xfrm>
            <a:off x="663766" y="5967547"/>
            <a:ext cx="6108852" cy="369332"/>
          </a:xfrm>
          <a:prstGeom prst="rect">
            <a:avLst/>
          </a:prstGeom>
          <a:noFill/>
        </p:spPr>
        <p:txBody>
          <a:bodyPr wrap="square">
            <a:spAutoFit/>
          </a:bodyPr>
          <a:lstStyle/>
          <a:p>
            <a:r>
              <a:rPr lang="nl-NL" sz="1800" b="1" dirty="0" err="1">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Biosferische</a:t>
            </a:r>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 waarde eigen omgeving</a:t>
            </a:r>
            <a:endParaRPr lang="en-NL" dirty="0"/>
          </a:p>
        </p:txBody>
      </p:sp>
    </p:spTree>
    <p:extLst>
      <p:ext uri="{BB962C8B-B14F-4D97-AF65-F5344CB8AC3E}">
        <p14:creationId xmlns:p14="http://schemas.microsoft.com/office/powerpoint/2010/main" val="241662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29</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6580DAC7-5533-C19B-05B0-53D8A5D20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2560"/>
            <a:ext cx="7408311" cy="4368128"/>
          </a:xfrm>
          <a:prstGeom prst="rect">
            <a:avLst/>
          </a:prstGeom>
        </p:spPr>
      </p:pic>
      <p:sp>
        <p:nvSpPr>
          <p:cNvPr id="9" name="Tekstvak 8">
            <a:extLst>
              <a:ext uri="{FF2B5EF4-FFF2-40B4-BE49-F238E27FC236}">
                <a16:creationId xmlns:a16="http://schemas.microsoft.com/office/drawing/2014/main" id="{01BF7D3B-52B0-7496-3A39-D70A6D3F2B08}"/>
              </a:ext>
            </a:extLst>
          </p:cNvPr>
          <p:cNvSpPr txBox="1"/>
          <p:nvPr/>
        </p:nvSpPr>
        <p:spPr>
          <a:xfrm>
            <a:off x="526974" y="5821823"/>
            <a:ext cx="610885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Kennis over actie strategieën</a:t>
            </a:r>
            <a:endParaRPr lang="en-NL" dirty="0"/>
          </a:p>
        </p:txBody>
      </p:sp>
      <p:sp>
        <p:nvSpPr>
          <p:cNvPr id="11" name="Tekstvak 10">
            <a:extLst>
              <a:ext uri="{FF2B5EF4-FFF2-40B4-BE49-F238E27FC236}">
                <a16:creationId xmlns:a16="http://schemas.microsoft.com/office/drawing/2014/main" id="{5669B732-0A0A-1D30-9B4F-F756822D7693}"/>
              </a:ext>
            </a:extLst>
          </p:cNvPr>
          <p:cNvSpPr txBox="1"/>
          <p:nvPr/>
        </p:nvSpPr>
        <p:spPr>
          <a:xfrm>
            <a:off x="4596788" y="5816181"/>
            <a:ext cx="6108852" cy="369332"/>
          </a:xfrm>
          <a:prstGeom prst="rect">
            <a:avLst/>
          </a:prstGeom>
          <a:noFill/>
        </p:spPr>
        <p:txBody>
          <a:bodyPr wrap="square">
            <a:spAutoFit/>
          </a:bodyPr>
          <a:lstStyle/>
          <a:p>
            <a:r>
              <a:rPr lang="nl-NL" sz="1800" i="1"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Zelf-gerapporteerde kennis. </a:t>
            </a:r>
            <a:endParaRPr lang="en-NL" dirty="0">
              <a:solidFill>
                <a:schemeClr val="tx2">
                  <a:lumMod val="75000"/>
                </a:schemeClr>
              </a:solidFill>
            </a:endParaRPr>
          </a:p>
        </p:txBody>
      </p:sp>
      <p:sp>
        <p:nvSpPr>
          <p:cNvPr id="13" name="Tekstvak 12">
            <a:extLst>
              <a:ext uri="{FF2B5EF4-FFF2-40B4-BE49-F238E27FC236}">
                <a16:creationId xmlns:a16="http://schemas.microsoft.com/office/drawing/2014/main" id="{1E99EE42-4C49-6FEF-4A01-BABBB8BC3FC3}"/>
              </a:ext>
            </a:extLst>
          </p:cNvPr>
          <p:cNvSpPr txBox="1"/>
          <p:nvPr/>
        </p:nvSpPr>
        <p:spPr>
          <a:xfrm>
            <a:off x="8610600" y="2116867"/>
            <a:ext cx="2960783" cy="2585323"/>
          </a:xfrm>
          <a:prstGeom prst="rect">
            <a:avLst/>
          </a:prstGeom>
          <a:noFill/>
        </p:spPr>
        <p:txBody>
          <a:bodyPr wrap="square">
            <a:spAutoFit/>
          </a:bodyPr>
          <a:lstStyle/>
          <a:p>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Zo ja, namelijk…</a:t>
            </a:r>
          </a:p>
          <a:p>
            <a:endPar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inder autorijden</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inder vlees en/of dierlijke producten</a:t>
            </a: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12,8% noemt een combinatie van de meest im</a:t>
            </a:r>
            <a:r>
              <a:rPr lang="nl-NL" dirty="0">
                <a:solidFill>
                  <a:schemeClr val="tx2">
                    <a:lumMod val="75000"/>
                  </a:schemeClr>
                </a:solidFill>
                <a:latin typeface="+mj-lt"/>
                <a:ea typeface="Times New Roman" panose="02020603050405020304" pitchFamily="18" charset="0"/>
                <a:cs typeface="Times New Roman" panose="02020603050405020304" pitchFamily="18" charset="0"/>
              </a:rPr>
              <a:t>pactvolle manieren </a:t>
            </a:r>
            <a:endParaRPr lang="en-NL" dirty="0">
              <a:solidFill>
                <a:schemeClr val="tx2">
                  <a:lumMod val="75000"/>
                </a:schemeClr>
              </a:solidFill>
              <a:latin typeface="+mj-lt"/>
            </a:endParaRPr>
          </a:p>
        </p:txBody>
      </p:sp>
    </p:spTree>
    <p:extLst>
      <p:ext uri="{BB962C8B-B14F-4D97-AF65-F5344CB8AC3E}">
        <p14:creationId xmlns:p14="http://schemas.microsoft.com/office/powerpoint/2010/main" val="274444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1" y="802955"/>
            <a:ext cx="7138490" cy="1025845"/>
          </a:xfrm>
        </p:spPr>
        <p:txBody>
          <a:bodyPr vert="horz" lIns="91440" tIns="45720" rIns="91440" bIns="45720" rtlCol="0" anchor="ctr">
            <a:noAutofit/>
          </a:bodyPr>
          <a:lstStyle/>
          <a:p>
            <a:r>
              <a:rPr lang="en-US" sz="4800" dirty="0" err="1">
                <a:solidFill>
                  <a:schemeClr val="accent1"/>
                </a:solidFill>
              </a:rPr>
              <a:t>Relevantie</a:t>
            </a:r>
            <a:endParaRPr lang="en-US" sz="4800" kern="1200" dirty="0">
              <a:solidFill>
                <a:schemeClr val="accent1"/>
              </a:solidFill>
              <a:latin typeface="+mj-lt"/>
              <a:ea typeface="+mj-ea"/>
              <a:cs typeface="+mj-cs"/>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Weg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8409020" y="1695534"/>
            <a:ext cx="3155905" cy="3155905"/>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3</a:t>
            </a:fld>
            <a:endParaRPr lang="en-US" noProof="0"/>
          </a:p>
        </p:txBody>
      </p:sp>
      <p:sp>
        <p:nvSpPr>
          <p:cNvPr id="3" name="Tekstvak 2">
            <a:extLst>
              <a:ext uri="{FF2B5EF4-FFF2-40B4-BE49-F238E27FC236}">
                <a16:creationId xmlns:a16="http://schemas.microsoft.com/office/drawing/2014/main" id="{D021FDE5-3B7F-563A-42A9-C646BB792960}"/>
              </a:ext>
            </a:extLst>
          </p:cNvPr>
          <p:cNvSpPr txBox="1"/>
          <p:nvPr/>
        </p:nvSpPr>
        <p:spPr>
          <a:xfrm>
            <a:off x="804671" y="2266116"/>
            <a:ext cx="4791898" cy="1754326"/>
          </a:xfrm>
          <a:prstGeom prst="rect">
            <a:avLst/>
          </a:prstGeom>
          <a:noFill/>
        </p:spPr>
        <p:txBody>
          <a:bodyPr wrap="square" rtlCol="0">
            <a:spAutoFit/>
          </a:bodyPr>
          <a:lstStyle/>
          <a:p>
            <a:pPr marL="285750" indent="-285750">
              <a:buFont typeface="Arial" panose="020B0604020202020204" pitchFamily="34" charset="0"/>
              <a:buChar char="•"/>
            </a:pPr>
            <a:r>
              <a:rPr lang="nl-NL" sz="1800" dirty="0">
                <a:solidFill>
                  <a:schemeClr val="bg2">
                    <a:lumMod val="10000"/>
                  </a:schemeClr>
                </a:solidFill>
                <a:effectLst/>
                <a:latin typeface="+mj-lt"/>
                <a:ea typeface="Times New Roman" panose="02020603050405020304" pitchFamily="18" charset="0"/>
                <a:cs typeface="Times New Roman" panose="02020603050405020304" pitchFamily="18" charset="0"/>
              </a:rPr>
              <a:t>Maatschappelijke opgaven; woningnood</a:t>
            </a:r>
          </a:p>
          <a:p>
            <a:pPr marL="285750" indent="-285750">
              <a:buFont typeface="Arial" panose="020B0604020202020204" pitchFamily="34" charset="0"/>
              <a:buChar char="•"/>
            </a:pPr>
            <a:endParaRPr lang="nl-NL" sz="1800" dirty="0">
              <a:solidFill>
                <a:schemeClr val="bg2">
                  <a:lumMod val="10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dirty="0">
                <a:solidFill>
                  <a:schemeClr val="bg2">
                    <a:lumMod val="10000"/>
                  </a:schemeClr>
                </a:solidFill>
                <a:latin typeface="+mj-lt"/>
                <a:cs typeface="Times New Roman" panose="02020603050405020304" pitchFamily="18" charset="0"/>
              </a:rPr>
              <a:t>Gezondheid bewoners</a:t>
            </a:r>
          </a:p>
          <a:p>
            <a:pPr marL="285750" indent="-285750">
              <a:buFont typeface="Arial" panose="020B0604020202020204" pitchFamily="34" charset="0"/>
              <a:buChar char="•"/>
            </a:pPr>
            <a:endParaRPr lang="nl-NL" dirty="0">
              <a:solidFill>
                <a:schemeClr val="bg2">
                  <a:lumMod val="10000"/>
                </a:schemeClr>
              </a:solidFill>
              <a:latin typeface="+mj-lt"/>
              <a:cs typeface="Times New Roman" panose="02020603050405020304" pitchFamily="18" charset="0"/>
            </a:endParaRPr>
          </a:p>
          <a:p>
            <a:pPr marL="285750" indent="-285750">
              <a:buFont typeface="Arial" panose="020B0604020202020204" pitchFamily="34" charset="0"/>
              <a:buChar char="•"/>
            </a:pPr>
            <a:r>
              <a:rPr lang="nl-NL" dirty="0">
                <a:solidFill>
                  <a:schemeClr val="bg2">
                    <a:lumMod val="10000"/>
                  </a:schemeClr>
                </a:solidFill>
                <a:latin typeface="+mj-lt"/>
                <a:cs typeface="Times New Roman" panose="02020603050405020304" pitchFamily="18" charset="0"/>
              </a:rPr>
              <a:t>Gezondheid natuur en biodiversiteit</a:t>
            </a:r>
            <a:endParaRPr lang="en-NL" dirty="0">
              <a:solidFill>
                <a:schemeClr val="bg2">
                  <a:lumMod val="10000"/>
                </a:schemeClr>
              </a:solidFill>
              <a:latin typeface="+mj-lt"/>
            </a:endParaRPr>
          </a:p>
        </p:txBody>
      </p:sp>
    </p:spTree>
    <p:extLst>
      <p:ext uri="{BB962C8B-B14F-4D97-AF65-F5344CB8AC3E}">
        <p14:creationId xmlns:p14="http://schemas.microsoft.com/office/powerpoint/2010/main" val="293482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30</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424BB7AD-470F-DD9C-7A0B-433912532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23" y="670821"/>
            <a:ext cx="4161354" cy="2453796"/>
          </a:xfrm>
          <a:prstGeom prst="rect">
            <a:avLst/>
          </a:prstGeom>
        </p:spPr>
      </p:pic>
      <p:pic>
        <p:nvPicPr>
          <p:cNvPr id="8" name="Afbeelding 7" descr="Afbeelding met grafiek, taartdiagram&#10;&#10;Automatisch gegenereerde beschrijving">
            <a:extLst>
              <a:ext uri="{FF2B5EF4-FFF2-40B4-BE49-F238E27FC236}">
                <a16:creationId xmlns:a16="http://schemas.microsoft.com/office/drawing/2014/main" id="{10CD22F4-68B2-9185-C54E-1E155AD6E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925" y="652470"/>
            <a:ext cx="4468578" cy="2634239"/>
          </a:xfrm>
          <a:prstGeom prst="rect">
            <a:avLst/>
          </a:prstGeom>
        </p:spPr>
      </p:pic>
      <p:pic>
        <p:nvPicPr>
          <p:cNvPr id="9" name="Afbeelding 8" descr="Afbeelding met grafiek, taartdiagram&#10;&#10;Automatisch gegenereerde beschrijving">
            <a:extLst>
              <a:ext uri="{FF2B5EF4-FFF2-40B4-BE49-F238E27FC236}">
                <a16:creationId xmlns:a16="http://schemas.microsoft.com/office/drawing/2014/main" id="{538ED10E-488A-802D-FAC0-72F5F88FC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978" y="3332730"/>
            <a:ext cx="4480843" cy="2641713"/>
          </a:xfrm>
          <a:prstGeom prst="rect">
            <a:avLst/>
          </a:prstGeom>
        </p:spPr>
      </p:pic>
      <p:pic>
        <p:nvPicPr>
          <p:cNvPr id="10" name="Afbeelding 9" descr="Afbeelding met grafiek, taartdiagram&#10;&#10;Automatisch gegenereerde beschrijving">
            <a:extLst>
              <a:ext uri="{FF2B5EF4-FFF2-40B4-BE49-F238E27FC236}">
                <a16:creationId xmlns:a16="http://schemas.microsoft.com/office/drawing/2014/main" id="{88B09C44-4E06-89D3-CCE7-4C3E6A02E5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925" y="3332730"/>
            <a:ext cx="4667469" cy="2753049"/>
          </a:xfrm>
          <a:prstGeom prst="rect">
            <a:avLst/>
          </a:prstGeom>
        </p:spPr>
      </p:pic>
      <p:sp>
        <p:nvSpPr>
          <p:cNvPr id="12" name="Tekstvak 11">
            <a:extLst>
              <a:ext uri="{FF2B5EF4-FFF2-40B4-BE49-F238E27FC236}">
                <a16:creationId xmlns:a16="http://schemas.microsoft.com/office/drawing/2014/main" id="{7B56F431-736B-FF20-114B-99A1E9D50146}"/>
              </a:ext>
            </a:extLst>
          </p:cNvPr>
          <p:cNvSpPr txBox="1"/>
          <p:nvPr/>
        </p:nvSpPr>
        <p:spPr>
          <a:xfrm>
            <a:off x="421073" y="6035159"/>
            <a:ext cx="610885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Kennis over actie strategieën</a:t>
            </a:r>
            <a:endParaRPr lang="en-NL" dirty="0"/>
          </a:p>
        </p:txBody>
      </p:sp>
    </p:spTree>
    <p:extLst>
      <p:ext uri="{BB962C8B-B14F-4D97-AF65-F5344CB8AC3E}">
        <p14:creationId xmlns:p14="http://schemas.microsoft.com/office/powerpoint/2010/main" val="270976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31</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10;&#10;Automatisch gegenereerde beschrijving">
            <a:extLst>
              <a:ext uri="{FF2B5EF4-FFF2-40B4-BE49-F238E27FC236}">
                <a16:creationId xmlns:a16="http://schemas.microsoft.com/office/drawing/2014/main" id="{2DAE850E-E3E5-F3EC-34AE-839741ECA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078" y="1102574"/>
            <a:ext cx="7891980" cy="4652852"/>
          </a:xfrm>
          <a:prstGeom prst="rect">
            <a:avLst/>
          </a:prstGeom>
        </p:spPr>
      </p:pic>
      <p:sp>
        <p:nvSpPr>
          <p:cNvPr id="9" name="Tekstvak 8">
            <a:extLst>
              <a:ext uri="{FF2B5EF4-FFF2-40B4-BE49-F238E27FC236}">
                <a16:creationId xmlns:a16="http://schemas.microsoft.com/office/drawing/2014/main" id="{E41936B7-2244-B246-531F-BF491A0B943B}"/>
              </a:ext>
            </a:extLst>
          </p:cNvPr>
          <p:cNvSpPr txBox="1"/>
          <p:nvPr/>
        </p:nvSpPr>
        <p:spPr>
          <a:xfrm>
            <a:off x="267159" y="5871222"/>
            <a:ext cx="610885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Kennis over actie strategieën’ totaalscore</a:t>
            </a:r>
            <a:endParaRPr lang="en-NL" dirty="0"/>
          </a:p>
        </p:txBody>
      </p:sp>
    </p:spTree>
    <p:extLst>
      <p:ext uri="{BB962C8B-B14F-4D97-AF65-F5344CB8AC3E}">
        <p14:creationId xmlns:p14="http://schemas.microsoft.com/office/powerpoint/2010/main" val="1511721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32</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9" name="Tekstvak 8">
            <a:extLst>
              <a:ext uri="{FF2B5EF4-FFF2-40B4-BE49-F238E27FC236}">
                <a16:creationId xmlns:a16="http://schemas.microsoft.com/office/drawing/2014/main" id="{E41936B7-2244-B246-531F-BF491A0B943B}"/>
              </a:ext>
            </a:extLst>
          </p:cNvPr>
          <p:cNvSpPr txBox="1"/>
          <p:nvPr/>
        </p:nvSpPr>
        <p:spPr>
          <a:xfrm>
            <a:off x="267159" y="5871222"/>
            <a:ext cx="7081092"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Kennis over actie strategieën’ totaalscore analyse</a:t>
            </a:r>
            <a:endParaRPr lang="en-NL" dirty="0"/>
          </a:p>
        </p:txBody>
      </p:sp>
      <p:sp>
        <p:nvSpPr>
          <p:cNvPr id="10" name="Tekstvak 9">
            <a:extLst>
              <a:ext uri="{FF2B5EF4-FFF2-40B4-BE49-F238E27FC236}">
                <a16:creationId xmlns:a16="http://schemas.microsoft.com/office/drawing/2014/main" id="{EB1A70D6-AE9C-18C2-F0EA-2C3E27BA34C2}"/>
              </a:ext>
            </a:extLst>
          </p:cNvPr>
          <p:cNvSpPr txBox="1"/>
          <p:nvPr/>
        </p:nvSpPr>
        <p:spPr>
          <a:xfrm>
            <a:off x="267159" y="704550"/>
            <a:ext cx="6405815" cy="4801314"/>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Bevindingen analyses. </a:t>
            </a:r>
          </a:p>
          <a:p>
            <a:endPar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Respondenten met Nederlandse achtergrond (m=3,16 </a:t>
            </a:r>
            <a:r>
              <a:rPr lang="nl-NL"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sd</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=1,11) hebben gemiddeld de hoogste score. respondenten met een westerse achtergrond (m=2,65; </a:t>
            </a:r>
            <a:r>
              <a:rPr lang="nl-NL"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sd</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=1,21) en een iets lagere score en hebben respondenten met een niet-westerse migratieachtergrond (m=2,34; </a:t>
            </a:r>
            <a:r>
              <a:rPr lang="nl-NL"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sd</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=1,49) de laagste score. </a:t>
            </a:r>
          </a:p>
          <a:p>
            <a:pPr marL="285750" indent="-285750">
              <a:buFont typeface="Arial" panose="020B0604020202020204" pitchFamily="34" charset="0"/>
              <a:buChar char="•"/>
            </a:pPr>
            <a:endPar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Hoe hoger de leeftijdscategorie, hoe hoger de score op de kennisschaal individuele uitstoot stikstofoxiden is. </a:t>
            </a:r>
          </a:p>
          <a:p>
            <a:pPr marL="285750" indent="-285750">
              <a:buFont typeface="Arial" panose="020B0604020202020204" pitchFamily="34" charset="0"/>
              <a:buChar char="•"/>
            </a:pPr>
            <a:endPar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Er zijn geen verschillen gevonden in geslacht, opleidingsniveau en inkomenscategorieën. </a:t>
            </a:r>
            <a:endParaRPr lang="en-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endParaRPr lang="en-NL" sz="1800" dirty="0">
              <a:solidFill>
                <a:schemeClr val="tx2">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1" name="Afbeelding 10" descr="Afbeelding met grafiek&#10;&#10;Automatisch gegenereerde beschrijving">
            <a:extLst>
              <a:ext uri="{FF2B5EF4-FFF2-40B4-BE49-F238E27FC236}">
                <a16:creationId xmlns:a16="http://schemas.microsoft.com/office/drawing/2014/main" id="{B6B8E954-C5B9-47A8-6CBD-73C9C877E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974" y="1924136"/>
            <a:ext cx="5104976" cy="3009727"/>
          </a:xfrm>
          <a:prstGeom prst="rect">
            <a:avLst/>
          </a:prstGeom>
        </p:spPr>
      </p:pic>
    </p:spTree>
    <p:extLst>
      <p:ext uri="{BB962C8B-B14F-4D97-AF65-F5344CB8AC3E}">
        <p14:creationId xmlns:p14="http://schemas.microsoft.com/office/powerpoint/2010/main" val="355664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33</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6BFFCA58-7359-DE7D-4ADF-E4ED01D7A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5" y="1364829"/>
            <a:ext cx="5619750" cy="3314700"/>
          </a:xfrm>
          <a:prstGeom prst="rect">
            <a:avLst/>
          </a:prstGeom>
        </p:spPr>
      </p:pic>
      <p:sp>
        <p:nvSpPr>
          <p:cNvPr id="9" name="Tekstvak 8">
            <a:extLst>
              <a:ext uri="{FF2B5EF4-FFF2-40B4-BE49-F238E27FC236}">
                <a16:creationId xmlns:a16="http://schemas.microsoft.com/office/drawing/2014/main" id="{2414541F-576B-A7C4-00AC-0B1B830C1D93}"/>
              </a:ext>
            </a:extLst>
          </p:cNvPr>
          <p:cNvSpPr txBox="1"/>
          <p:nvPr/>
        </p:nvSpPr>
        <p:spPr>
          <a:xfrm>
            <a:off x="278175" y="5710019"/>
            <a:ext cx="9460735" cy="646331"/>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Persoonlijke verantwoordelijkheid (onderdeel NAM) en een onderdeel van ‘</a:t>
            </a:r>
            <a:r>
              <a:rPr lang="nl-NL" sz="1800" b="1" dirty="0" err="1">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outcome</a:t>
            </a:r>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 </a:t>
            </a:r>
            <a:r>
              <a:rPr lang="nl-NL" sz="1800" b="1" dirty="0" err="1">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efficacy</a:t>
            </a:r>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en-NL" dirty="0"/>
          </a:p>
        </p:txBody>
      </p:sp>
      <p:pic>
        <p:nvPicPr>
          <p:cNvPr id="10" name="Afbeelding 9" descr="Afbeelding met grafiek, taartdiagram&#10;&#10;Automatisch gegenereerde beschrijving">
            <a:extLst>
              <a:ext uri="{FF2B5EF4-FFF2-40B4-BE49-F238E27FC236}">
                <a16:creationId xmlns:a16="http://schemas.microsoft.com/office/drawing/2014/main" id="{C05A648F-18DA-A982-36C9-AC6F3EFBA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364829"/>
            <a:ext cx="5589270" cy="3295650"/>
          </a:xfrm>
          <a:prstGeom prst="rect">
            <a:avLst/>
          </a:prstGeom>
        </p:spPr>
      </p:pic>
    </p:spTree>
    <p:extLst>
      <p:ext uri="{BB962C8B-B14F-4D97-AF65-F5344CB8AC3E}">
        <p14:creationId xmlns:p14="http://schemas.microsoft.com/office/powerpoint/2010/main" val="3198188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34</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97ED62BB-6C80-1D98-B700-7B9F2C58FECB}"/>
              </a:ext>
            </a:extLst>
          </p:cNvPr>
          <p:cNvPicPr>
            <a:picLocks noChangeAspect="1"/>
          </p:cNvPicPr>
          <p:nvPr/>
        </p:nvPicPr>
        <p:blipFill rotWithShape="1">
          <a:blip r:embed="rId2">
            <a:extLst>
              <a:ext uri="{28A0092B-C50C-407E-A947-70E740481C1C}">
                <a14:useLocalDpi xmlns:a14="http://schemas.microsoft.com/office/drawing/2010/main" val="0"/>
              </a:ext>
            </a:extLst>
          </a:blip>
          <a:srcRect l="10196"/>
          <a:stretch/>
        </p:blipFill>
        <p:spPr>
          <a:xfrm>
            <a:off x="7873390" y="944256"/>
            <a:ext cx="4348158" cy="2855958"/>
          </a:xfrm>
          <a:prstGeom prst="rect">
            <a:avLst/>
          </a:prstGeom>
        </p:spPr>
      </p:pic>
      <p:sp>
        <p:nvSpPr>
          <p:cNvPr id="9" name="Tekstvak 8">
            <a:extLst>
              <a:ext uri="{FF2B5EF4-FFF2-40B4-BE49-F238E27FC236}">
                <a16:creationId xmlns:a16="http://schemas.microsoft.com/office/drawing/2014/main" id="{C99CB78E-CE58-B93B-F912-DC9CD68AF727}"/>
              </a:ext>
            </a:extLst>
          </p:cNvPr>
          <p:cNvSpPr txBox="1"/>
          <p:nvPr/>
        </p:nvSpPr>
        <p:spPr>
          <a:xfrm>
            <a:off x="366311" y="5690548"/>
            <a:ext cx="10386151" cy="646331"/>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Kennis over het probleem (onderdeel REB) en bewustzijn van het probleem (onderdeel NAM)</a:t>
            </a:r>
            <a:endParaRPr lang="en-NL" dirty="0"/>
          </a:p>
        </p:txBody>
      </p:sp>
      <p:pic>
        <p:nvPicPr>
          <p:cNvPr id="10" name="Afbeelding 9" descr="Afbeelding met grafiek, taartdiagram&#10;&#10;Automatisch gegenereerde beschrijving">
            <a:extLst>
              <a:ext uri="{FF2B5EF4-FFF2-40B4-BE49-F238E27FC236}">
                <a16:creationId xmlns:a16="http://schemas.microsoft.com/office/drawing/2014/main" id="{ED66B86F-157A-14FF-3EAD-E58BFD5D0A53}"/>
              </a:ext>
            </a:extLst>
          </p:cNvPr>
          <p:cNvPicPr>
            <a:picLocks noChangeAspect="1"/>
          </p:cNvPicPr>
          <p:nvPr/>
        </p:nvPicPr>
        <p:blipFill rotWithShape="1">
          <a:blip r:embed="rId3">
            <a:extLst>
              <a:ext uri="{28A0092B-C50C-407E-A947-70E740481C1C}">
                <a14:useLocalDpi xmlns:a14="http://schemas.microsoft.com/office/drawing/2010/main" val="0"/>
              </a:ext>
            </a:extLst>
          </a:blip>
          <a:srcRect l="7728" r="11488"/>
          <a:stretch/>
        </p:blipFill>
        <p:spPr>
          <a:xfrm>
            <a:off x="366311" y="915005"/>
            <a:ext cx="3952301" cy="2885209"/>
          </a:xfrm>
          <a:prstGeom prst="rect">
            <a:avLst/>
          </a:prstGeom>
        </p:spPr>
      </p:pic>
      <p:pic>
        <p:nvPicPr>
          <p:cNvPr id="11" name="Afbeelding 10" descr="Afbeelding met grafiek, taartdiagram&#10;&#10;Automatisch gegenereerde beschrijving">
            <a:extLst>
              <a:ext uri="{FF2B5EF4-FFF2-40B4-BE49-F238E27FC236}">
                <a16:creationId xmlns:a16="http://schemas.microsoft.com/office/drawing/2014/main" id="{3C48D29F-37FD-A7E7-0F7D-936A7FB7EE68}"/>
              </a:ext>
            </a:extLst>
          </p:cNvPr>
          <p:cNvPicPr>
            <a:picLocks noChangeAspect="1"/>
          </p:cNvPicPr>
          <p:nvPr/>
        </p:nvPicPr>
        <p:blipFill rotWithShape="1">
          <a:blip r:embed="rId4">
            <a:extLst>
              <a:ext uri="{28A0092B-C50C-407E-A947-70E740481C1C}">
                <a14:useLocalDpi xmlns:a14="http://schemas.microsoft.com/office/drawing/2010/main" val="0"/>
              </a:ext>
            </a:extLst>
          </a:blip>
          <a:srcRect l="10215" r="12322"/>
          <a:stretch/>
        </p:blipFill>
        <p:spPr>
          <a:xfrm>
            <a:off x="3789578" y="2493594"/>
            <a:ext cx="4083812" cy="3108951"/>
          </a:xfrm>
          <a:prstGeom prst="rect">
            <a:avLst/>
          </a:prstGeom>
        </p:spPr>
      </p:pic>
    </p:spTree>
    <p:extLst>
      <p:ext uri="{BB962C8B-B14F-4D97-AF65-F5344CB8AC3E}">
        <p14:creationId xmlns:p14="http://schemas.microsoft.com/office/powerpoint/2010/main" val="2881109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35</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7" name="Afbeelding 6" descr="Afbeelding met grafiek, taartdiagram&#10;&#10;Automatisch gegenereerde beschrijving">
            <a:extLst>
              <a:ext uri="{FF2B5EF4-FFF2-40B4-BE49-F238E27FC236}">
                <a16:creationId xmlns:a16="http://schemas.microsoft.com/office/drawing/2014/main" id="{B7C59136-19C4-1A86-E1CC-9E957CF1A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940" y="1186264"/>
            <a:ext cx="7458446" cy="4399288"/>
          </a:xfrm>
          <a:prstGeom prst="rect">
            <a:avLst/>
          </a:prstGeom>
        </p:spPr>
      </p:pic>
    </p:spTree>
    <p:extLst>
      <p:ext uri="{BB962C8B-B14F-4D97-AF65-F5344CB8AC3E}">
        <p14:creationId xmlns:p14="http://schemas.microsoft.com/office/powerpoint/2010/main" val="662269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36</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9" name="Tekstvak 8">
            <a:extLst>
              <a:ext uri="{FF2B5EF4-FFF2-40B4-BE49-F238E27FC236}">
                <a16:creationId xmlns:a16="http://schemas.microsoft.com/office/drawing/2014/main" id="{36C5D568-BAB7-4522-7D43-718279BCF9BE}"/>
              </a:ext>
            </a:extLst>
          </p:cNvPr>
          <p:cNvSpPr txBox="1"/>
          <p:nvPr/>
        </p:nvSpPr>
        <p:spPr>
          <a:xfrm>
            <a:off x="432413" y="5987018"/>
            <a:ext cx="9148590"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Bereidheid milieuvriendelijk gedrag</a:t>
            </a:r>
            <a:endParaRPr lang="en-NL" dirty="0"/>
          </a:p>
        </p:txBody>
      </p:sp>
      <p:sp>
        <p:nvSpPr>
          <p:cNvPr id="13" name="Tekstvak 12">
            <a:extLst>
              <a:ext uri="{FF2B5EF4-FFF2-40B4-BE49-F238E27FC236}">
                <a16:creationId xmlns:a16="http://schemas.microsoft.com/office/drawing/2014/main" id="{6E1E9314-82F7-1E5C-789B-CDBD41A0CF7D}"/>
              </a:ext>
            </a:extLst>
          </p:cNvPr>
          <p:cNvSpPr txBox="1"/>
          <p:nvPr/>
        </p:nvSpPr>
        <p:spPr>
          <a:xfrm>
            <a:off x="432413" y="1161023"/>
            <a:ext cx="12083667" cy="369332"/>
          </a:xfrm>
          <a:prstGeom prst="rect">
            <a:avLst/>
          </a:prstGeom>
          <a:noFill/>
        </p:spPr>
        <p:txBody>
          <a:bodyPr wrap="square">
            <a:spAutoFit/>
          </a:bodyPr>
          <a:lstStyle/>
          <a:p>
            <a:r>
              <a:rPr lang="nl-NL" i="1" dirty="0">
                <a:solidFill>
                  <a:schemeClr val="tx2">
                    <a:lumMod val="75000"/>
                  </a:schemeClr>
                </a:solidFill>
                <a:effectLst/>
                <a:latin typeface="+mj-lt"/>
                <a:ea typeface="Times New Roman" panose="02020603050405020304" pitchFamily="18" charset="0"/>
                <a:cs typeface="Times New Roman" panose="02020603050405020304" pitchFamily="18" charset="0"/>
              </a:rPr>
              <a:t>Vraag 34: </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Als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ik</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nog</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meer</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milieuvriendelijker</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zou</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leven</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zou</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ik</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als</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eerste</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doen</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omdat</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 </a:t>
            </a:r>
            <a:endParaRPr lang="en-NL" i="1" dirty="0">
              <a:solidFill>
                <a:schemeClr val="tx2">
                  <a:lumMod val="75000"/>
                </a:schemeClr>
              </a:solidFill>
              <a:latin typeface="+mj-lt"/>
            </a:endParaRPr>
          </a:p>
        </p:txBody>
      </p:sp>
      <p:sp>
        <p:nvSpPr>
          <p:cNvPr id="15" name="Tekstvak 14">
            <a:extLst>
              <a:ext uri="{FF2B5EF4-FFF2-40B4-BE49-F238E27FC236}">
                <a16:creationId xmlns:a16="http://schemas.microsoft.com/office/drawing/2014/main" id="{FAC2F67A-D4BE-2563-9211-F8601C85282E}"/>
              </a:ext>
            </a:extLst>
          </p:cNvPr>
          <p:cNvSpPr txBox="1"/>
          <p:nvPr/>
        </p:nvSpPr>
        <p:spPr>
          <a:xfrm>
            <a:off x="729868" y="2282062"/>
            <a:ext cx="11047163" cy="1477328"/>
          </a:xfrm>
          <a:prstGeom prst="rect">
            <a:avLst/>
          </a:prstGeom>
          <a:noFill/>
        </p:spPr>
        <p:txBody>
          <a:bodyPr wrap="square">
            <a:spAutoFit/>
          </a:bodyPr>
          <a:lstStyle/>
          <a:p>
            <a:pPr marL="342900" indent="-342900">
              <a:buFont typeface="+mj-lt"/>
              <a:buAutoNum type="arabicPeriod"/>
            </a:pPr>
            <a:r>
              <a:rPr lang="en-US" dirty="0" err="1">
                <a:solidFill>
                  <a:schemeClr val="tx2">
                    <a:lumMod val="75000"/>
                  </a:schemeClr>
                </a:solidFill>
                <a:latin typeface="+mj-lt"/>
                <a:ea typeface="Times New Roman" panose="02020603050405020304" pitchFamily="18" charset="0"/>
                <a:cs typeface="Times New Roman" panose="02020603050405020304" pitchFamily="18" charset="0"/>
              </a:rPr>
              <a:t>V</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aker</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of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volledig</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vegetarisch</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/of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veganistisch</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eten (9,9%) </a:t>
            </a:r>
          </a:p>
          <a:p>
            <a:pPr marL="342900" indent="-342900">
              <a:buFont typeface="+mj-lt"/>
              <a:buAutoNum type="arabicPeriod"/>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H</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uis verduurzamen, duurzamer energie opwekken en/of het huis aardgasvrij(er) maken (8,1%)</a:t>
            </a:r>
          </a:p>
          <a:p>
            <a:pPr marL="342900" indent="-342900">
              <a:buFont typeface="+mj-lt"/>
              <a:buAutoNum type="arabicPeriod"/>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Auto wegdoen, minder of elektrisch rijden (6,1%) </a:t>
            </a:r>
          </a:p>
          <a:p>
            <a:pPr marL="342900" indent="-342900">
              <a:buFont typeface="+mj-lt"/>
              <a:buAutoNum type="arabicPeriod"/>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Minder of nooit meer vliegen (5,9%)</a:t>
            </a:r>
          </a:p>
          <a:p>
            <a:pPr marL="342900" indent="-342900">
              <a:buFont typeface="+mj-lt"/>
              <a:buAutoNum type="arabicPeriod"/>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5,4% afval scheiden, opruimen en/of verminderen’ (5,4%) </a:t>
            </a:r>
          </a:p>
        </p:txBody>
      </p:sp>
    </p:spTree>
    <p:extLst>
      <p:ext uri="{BB962C8B-B14F-4D97-AF65-F5344CB8AC3E}">
        <p14:creationId xmlns:p14="http://schemas.microsoft.com/office/powerpoint/2010/main" val="2289575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37</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9" name="Tekstvak 8">
            <a:extLst>
              <a:ext uri="{FF2B5EF4-FFF2-40B4-BE49-F238E27FC236}">
                <a16:creationId xmlns:a16="http://schemas.microsoft.com/office/drawing/2014/main" id="{36C5D568-BAB7-4522-7D43-718279BCF9BE}"/>
              </a:ext>
            </a:extLst>
          </p:cNvPr>
          <p:cNvSpPr txBox="1"/>
          <p:nvPr/>
        </p:nvSpPr>
        <p:spPr>
          <a:xfrm>
            <a:off x="432413" y="5987018"/>
            <a:ext cx="9148590"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Bijhorende motivatie</a:t>
            </a:r>
            <a:endParaRPr lang="en-NL" dirty="0"/>
          </a:p>
        </p:txBody>
      </p:sp>
      <p:sp>
        <p:nvSpPr>
          <p:cNvPr id="7" name="Tekstvak 6">
            <a:extLst>
              <a:ext uri="{FF2B5EF4-FFF2-40B4-BE49-F238E27FC236}">
                <a16:creationId xmlns:a16="http://schemas.microsoft.com/office/drawing/2014/main" id="{E2F1E436-8DDC-7799-5F63-B78AF5676E80}"/>
              </a:ext>
            </a:extLst>
          </p:cNvPr>
          <p:cNvSpPr txBox="1"/>
          <p:nvPr/>
        </p:nvSpPr>
        <p:spPr>
          <a:xfrm>
            <a:off x="432413" y="1161023"/>
            <a:ext cx="12083667" cy="369332"/>
          </a:xfrm>
          <a:prstGeom prst="rect">
            <a:avLst/>
          </a:prstGeom>
          <a:noFill/>
        </p:spPr>
        <p:txBody>
          <a:bodyPr wrap="square">
            <a:spAutoFit/>
          </a:bodyPr>
          <a:lstStyle/>
          <a:p>
            <a:r>
              <a:rPr lang="nl-NL" i="1" dirty="0">
                <a:solidFill>
                  <a:schemeClr val="tx2">
                    <a:lumMod val="75000"/>
                  </a:schemeClr>
                </a:solidFill>
                <a:effectLst/>
                <a:latin typeface="+mj-lt"/>
                <a:ea typeface="Times New Roman" panose="02020603050405020304" pitchFamily="18" charset="0"/>
                <a:cs typeface="Times New Roman" panose="02020603050405020304" pitchFamily="18" charset="0"/>
              </a:rPr>
              <a:t>Vraag 34: </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Als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ik</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nog</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meer</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milieuvriendelijker</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zou</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leven</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zou</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ik</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als</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eerste</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doen</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i="1" dirty="0" err="1">
                <a:solidFill>
                  <a:schemeClr val="tx2">
                    <a:lumMod val="75000"/>
                  </a:schemeClr>
                </a:solidFill>
                <a:effectLst/>
                <a:latin typeface="+mj-lt"/>
                <a:ea typeface="Times New Roman" panose="02020603050405020304" pitchFamily="18" charset="0"/>
                <a:cs typeface="Times New Roman" panose="02020603050405020304" pitchFamily="18" charset="0"/>
              </a:rPr>
              <a:t>omdat</a:t>
            </a:r>
            <a:r>
              <a:rPr lang="en-US" i="1" dirty="0">
                <a:solidFill>
                  <a:schemeClr val="tx2">
                    <a:lumMod val="75000"/>
                  </a:schemeClr>
                </a:solidFill>
                <a:effectLst/>
                <a:latin typeface="+mj-lt"/>
                <a:ea typeface="Times New Roman" panose="02020603050405020304" pitchFamily="18" charset="0"/>
                <a:cs typeface="Times New Roman" panose="02020603050405020304" pitchFamily="18" charset="0"/>
              </a:rPr>
              <a:t> (…). </a:t>
            </a:r>
            <a:endParaRPr lang="en-NL" i="1" dirty="0">
              <a:solidFill>
                <a:schemeClr val="tx2">
                  <a:lumMod val="75000"/>
                </a:schemeClr>
              </a:solidFill>
              <a:latin typeface="+mj-lt"/>
            </a:endParaRPr>
          </a:p>
        </p:txBody>
      </p:sp>
      <p:sp>
        <p:nvSpPr>
          <p:cNvPr id="10" name="Tekstvak 9">
            <a:extLst>
              <a:ext uri="{FF2B5EF4-FFF2-40B4-BE49-F238E27FC236}">
                <a16:creationId xmlns:a16="http://schemas.microsoft.com/office/drawing/2014/main" id="{EED99A05-4C2D-E9BF-A314-5F09F043F5A5}"/>
              </a:ext>
            </a:extLst>
          </p:cNvPr>
          <p:cNvSpPr txBox="1"/>
          <p:nvPr/>
        </p:nvSpPr>
        <p:spPr>
          <a:xfrm>
            <a:off x="1284385" y="1741014"/>
            <a:ext cx="8951203" cy="2308324"/>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8,2% ‘het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beter</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is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voor</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het milieu’</a:t>
            </a:r>
          </a:p>
          <a:p>
            <a:pPr marL="285750" indent="-285750">
              <a:buFont typeface="Arial" panose="020B0604020202020204" pitchFamily="34" charset="0"/>
              <a:buChar char="•"/>
            </a:pP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7,9% CO2/</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uitstoot</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fijnstof</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fossiele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brandstoffen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verminderen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/of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energie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transitie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bevorderen</a:t>
            </a:r>
            <a:endPar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5,9%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afval</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plastic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tegengaan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recycling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/of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circulaire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economie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bevorderen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minder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spullen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5,6% ‘het de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meeste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impact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creëert</a:t>
            </a:r>
            <a:r>
              <a:rPr lang="en-US" dirty="0">
                <a:solidFill>
                  <a:schemeClr val="tx2">
                    <a:lumMod val="75000"/>
                  </a:schemeClr>
                </a:solidFill>
                <a:latin typeface="+mj-lt"/>
                <a:ea typeface="Times New Roman" panose="02020603050405020304" pitchFamily="18" charset="0"/>
                <a:cs typeface="Times New Roman" panose="02020603050405020304" pitchFamily="18" charset="0"/>
              </a:rPr>
              <a:t>’</a:t>
            </a:r>
            <a:endPar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4,8%‘omdat het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helpt</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steentje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bijdragen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genoeg</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is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genoeg</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directe</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invloed</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/of eigen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voordeel</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a:t>
            </a:r>
            <a:endParaRPr lang="en-NL" dirty="0">
              <a:solidFill>
                <a:schemeClr val="tx2">
                  <a:lumMod val="75000"/>
                </a:schemeClr>
              </a:solidFill>
              <a:latin typeface="+mj-lt"/>
            </a:endParaRPr>
          </a:p>
        </p:txBody>
      </p:sp>
    </p:spTree>
    <p:extLst>
      <p:ext uri="{BB962C8B-B14F-4D97-AF65-F5344CB8AC3E}">
        <p14:creationId xmlns:p14="http://schemas.microsoft.com/office/powerpoint/2010/main" val="314000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38</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12" name="Tekstvak 11">
            <a:extLst>
              <a:ext uri="{FF2B5EF4-FFF2-40B4-BE49-F238E27FC236}">
                <a16:creationId xmlns:a16="http://schemas.microsoft.com/office/drawing/2014/main" id="{B5E8B6DF-E593-BD9B-ED4C-460CA95BAA8F}"/>
              </a:ext>
            </a:extLst>
          </p:cNvPr>
          <p:cNvSpPr txBox="1"/>
          <p:nvPr/>
        </p:nvSpPr>
        <p:spPr>
          <a:xfrm>
            <a:off x="565534" y="2327525"/>
            <a:ext cx="11353800" cy="3139321"/>
          </a:xfrm>
          <a:prstGeom prst="rect">
            <a:avLst/>
          </a:prstGeom>
          <a:noFill/>
        </p:spPr>
        <p:txBody>
          <a:bodyPr wrap="square">
            <a:spAutoFit/>
          </a:bodyPr>
          <a:lstStyle/>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Redenen die beter zijn voor het milieu en klimaat en/of deze redenen helpen of de meeste impact creëren. </a:t>
            </a:r>
          </a:p>
          <a:p>
            <a:endParaRPr lang="nl-NL" dirty="0">
              <a:solidFill>
                <a:schemeClr val="tx2">
                  <a:lumMod val="75000"/>
                </a:schemeClr>
              </a:solidFill>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Type motieven: redelijk autonome, extrinsieke motivatie </a:t>
            </a: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Soort motivatie: </a:t>
            </a:r>
          </a:p>
          <a:p>
            <a:pPr marL="742950" lvl="1" indent="-285750">
              <a:buFont typeface="Arial" panose="020B0604020202020204" pitchFamily="34" charset="0"/>
              <a:buChar char="•"/>
            </a:pP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geïdentificeerde regulatie</a:t>
            </a:r>
            <a:r>
              <a:rPr lang="nl-NL" dirty="0">
                <a:solidFill>
                  <a:schemeClr val="tx2">
                    <a:lumMod val="75000"/>
                  </a:schemeClr>
                </a:solidFill>
                <a:latin typeface="+mj-lt"/>
                <a:ea typeface="Times New Roman" panose="02020603050405020304" pitchFamily="18" charset="0"/>
                <a:cs typeface="Times New Roman" panose="02020603050405020304" pitchFamily="18" charset="0"/>
              </a:rPr>
              <a:t> </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(zinvol of belangrijk)</a:t>
            </a:r>
          </a:p>
          <a:p>
            <a:pPr marL="742950" lvl="1" indent="-285750">
              <a:buFont typeface="Arial" panose="020B0604020202020204" pitchFamily="34" charset="0"/>
              <a:buChar char="•"/>
            </a:pPr>
            <a:r>
              <a:rPr lang="nl-NL" dirty="0" err="1">
                <a:solidFill>
                  <a:schemeClr val="tx2">
                    <a:lumMod val="75000"/>
                  </a:schemeClr>
                </a:solidFill>
                <a:effectLst/>
                <a:latin typeface="+mj-lt"/>
                <a:ea typeface="Times New Roman" panose="02020603050405020304" pitchFamily="18" charset="0"/>
                <a:cs typeface="Times New Roman" panose="02020603050405020304" pitchFamily="18" charset="0"/>
              </a:rPr>
              <a:t>geïntrojecteerde</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 regulatie (eigenwaarde, negatieve gevoelens vermijden) </a:t>
            </a:r>
          </a:p>
          <a:p>
            <a:endPar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Genoemde persoonlijke motieven: wanneer de gedraging directe invloed heeft, het gemakkelijk, betaalbaar, weinig tijd kost, het diegene stoort, het een persoonlijk voordeel oplevert of beter voor de mens en maatschappij zelf is. </a:t>
            </a:r>
            <a:endParaRPr lang="en-NL" dirty="0">
              <a:solidFill>
                <a:schemeClr val="tx2">
                  <a:lumMod val="75000"/>
                </a:schemeClr>
              </a:solidFill>
              <a:latin typeface="+mj-lt"/>
            </a:endParaRPr>
          </a:p>
        </p:txBody>
      </p:sp>
      <p:sp>
        <p:nvSpPr>
          <p:cNvPr id="8" name="Titel 1">
            <a:extLst>
              <a:ext uri="{FF2B5EF4-FFF2-40B4-BE49-F238E27FC236}">
                <a16:creationId xmlns:a16="http://schemas.microsoft.com/office/drawing/2014/main" id="{55C94BB1-FFB5-D2EA-1089-D766D4420BBF}"/>
              </a:ext>
            </a:extLst>
          </p:cNvPr>
          <p:cNvSpPr txBox="1">
            <a:spLocks/>
          </p:cNvSpPr>
          <p:nvPr/>
        </p:nvSpPr>
        <p:spPr>
          <a:xfrm>
            <a:off x="432413" y="832040"/>
            <a:ext cx="8075104" cy="1025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solidFill>
                  <a:schemeClr val="accent1"/>
                </a:solidFill>
              </a:rPr>
              <a:t>Conclusie</a:t>
            </a:r>
            <a:r>
              <a:rPr lang="en-US" sz="4800" dirty="0">
                <a:solidFill>
                  <a:schemeClr val="accent1"/>
                </a:solidFill>
              </a:rPr>
              <a:t> </a:t>
            </a:r>
            <a:r>
              <a:rPr lang="en-US" sz="4800" dirty="0" err="1">
                <a:solidFill>
                  <a:schemeClr val="accent1"/>
                </a:solidFill>
              </a:rPr>
              <a:t>motivatie</a:t>
            </a:r>
            <a:endParaRPr lang="en-US" sz="4800" dirty="0">
              <a:solidFill>
                <a:schemeClr val="accent1"/>
              </a:solidFill>
            </a:endParaRPr>
          </a:p>
        </p:txBody>
      </p:sp>
    </p:spTree>
    <p:extLst>
      <p:ext uri="{BB962C8B-B14F-4D97-AF65-F5344CB8AC3E}">
        <p14:creationId xmlns:p14="http://schemas.microsoft.com/office/powerpoint/2010/main" val="254186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39</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9" name="Tekstvak 8">
            <a:extLst>
              <a:ext uri="{FF2B5EF4-FFF2-40B4-BE49-F238E27FC236}">
                <a16:creationId xmlns:a16="http://schemas.microsoft.com/office/drawing/2014/main" id="{E971FE13-F5F8-1FF0-C9FD-710D80CEE56E}"/>
              </a:ext>
            </a:extLst>
          </p:cNvPr>
          <p:cNvSpPr txBox="1"/>
          <p:nvPr/>
        </p:nvSpPr>
        <p:spPr>
          <a:xfrm>
            <a:off x="377327" y="5967547"/>
            <a:ext cx="8546335" cy="369332"/>
          </a:xfrm>
          <a:prstGeom prst="rect">
            <a:avLst/>
          </a:prstGeom>
          <a:noFill/>
        </p:spPr>
        <p:txBody>
          <a:bodyPr wrap="square">
            <a:spAutoFit/>
          </a:bodyPr>
          <a:lstStyle/>
          <a:p>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Bereidheid gedragingen vermindering eigen stikstofuitstoot</a:t>
            </a:r>
            <a:endParaRPr lang="en-NL" dirty="0"/>
          </a:p>
        </p:txBody>
      </p:sp>
      <p:sp>
        <p:nvSpPr>
          <p:cNvPr id="13" name="Tekstvak 12">
            <a:extLst>
              <a:ext uri="{FF2B5EF4-FFF2-40B4-BE49-F238E27FC236}">
                <a16:creationId xmlns:a16="http://schemas.microsoft.com/office/drawing/2014/main" id="{AFCD2147-453A-DD45-748D-839188F652B1}"/>
              </a:ext>
            </a:extLst>
          </p:cNvPr>
          <p:cNvSpPr txBox="1"/>
          <p:nvPr/>
        </p:nvSpPr>
        <p:spPr>
          <a:xfrm>
            <a:off x="1255922" y="1562869"/>
            <a:ext cx="9441455" cy="3416320"/>
          </a:xfrm>
          <a:prstGeom prst="rect">
            <a:avLst/>
          </a:prstGeom>
          <a:noFill/>
        </p:spPr>
        <p:txBody>
          <a:bodyPr wrap="square">
            <a:spAutoFit/>
          </a:bodyPr>
          <a:lstStyle/>
          <a:p>
            <a:endParaRPr lang="nl-NL" dirty="0">
              <a:solidFill>
                <a:schemeClr val="tx2">
                  <a:lumMod val="75000"/>
                </a:schemeClr>
              </a:solidFill>
              <a:latin typeface="Verdana" panose="020B060403050404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Vaker vegetarische- of plantaardige alternatieven te eten (61,1%)</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inder gas te gebruiken in huis, zoals de verwarming lager zetten en korter te douchen (60,3%)</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I</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k neem al maatregelen om mijn stikstofuitstoot te verminderen (53,5%) </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eer planten, bomen, bloemen of ander groen in de tuin, het balkon of op het dak te nemen (51,7%)</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V</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aker de fiets te gebruiken (49,8%)</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ijn huis te verduurzamen, bijvoorbeeld door zonnepanelen, een elektrische kookplaat en/of een warmtepomp te nemen in plaats van een </a:t>
            </a:r>
            <a:r>
              <a:rPr lang="nl-NL" dirty="0" err="1">
                <a:solidFill>
                  <a:schemeClr val="tx2">
                    <a:lumMod val="75000"/>
                  </a:schemeClr>
                </a:solidFill>
                <a:effectLst/>
                <a:latin typeface="+mj-lt"/>
                <a:ea typeface="Times New Roman" panose="02020603050405020304" pitchFamily="18" charset="0"/>
                <a:cs typeface="Times New Roman" panose="02020603050405020304" pitchFamily="18" charset="0"/>
              </a:rPr>
              <a:t>CV-ketel</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 (44,8%)</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inder auto te rijden</a:t>
            </a:r>
            <a:r>
              <a:rPr lang="nl-NL" dirty="0">
                <a:solidFill>
                  <a:schemeClr val="tx2">
                    <a:lumMod val="75000"/>
                  </a:schemeClr>
                </a:solidFill>
                <a:latin typeface="+mj-lt"/>
                <a:ea typeface="Times New Roman" panose="02020603050405020304" pitchFamily="18" charset="0"/>
                <a:cs typeface="Times New Roman" panose="02020603050405020304" pitchFamily="18" charset="0"/>
              </a:rPr>
              <a:t> </a:t>
            </a: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(36,8%) </a:t>
            </a:r>
            <a:endParaRPr lang="nl-NL" dirty="0">
              <a:solidFill>
                <a:schemeClr val="tx2">
                  <a:lumMod val="75000"/>
                </a:schemeClr>
              </a:solidFill>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dirty="0">
                <a:solidFill>
                  <a:schemeClr val="tx2">
                    <a:lumMod val="75000"/>
                  </a:schemeClr>
                </a:solidFill>
                <a:effectLst/>
                <a:latin typeface="+mj-lt"/>
                <a:ea typeface="Times New Roman" panose="02020603050405020304" pitchFamily="18" charset="0"/>
                <a:cs typeface="Times New Roman" panose="02020603050405020304" pitchFamily="18" charset="0"/>
              </a:rPr>
              <a:t>Vaker het openbaar vervoer te gebruiken (35,8%)</a:t>
            </a:r>
            <a:endParaRPr lang="en-NL" dirty="0">
              <a:solidFill>
                <a:schemeClr val="tx2">
                  <a:lumMod val="75000"/>
                </a:schemeClr>
              </a:solidFill>
              <a:latin typeface="+mj-lt"/>
            </a:endParaRPr>
          </a:p>
        </p:txBody>
      </p:sp>
    </p:spTree>
    <p:extLst>
      <p:ext uri="{BB962C8B-B14F-4D97-AF65-F5344CB8AC3E}">
        <p14:creationId xmlns:p14="http://schemas.microsoft.com/office/powerpoint/2010/main" val="117888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2" nodeType="clickEffect">
                                  <p:stCondLst>
                                    <p:cond delay="0"/>
                                  </p:stCondLst>
                                  <p:childTnLst>
                                    <p:set>
                                      <p:cBhvr>
                                        <p:cTn id="7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2" nodeType="clickEffect">
                                  <p:stCondLst>
                                    <p:cond delay="0"/>
                                  </p:stCondLst>
                                  <p:childTnLst>
                                    <p:set>
                                      <p:cBhvr>
                                        <p:cTn id="8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2" nodeType="clickEffect">
                                  <p:stCondLst>
                                    <p:cond delay="0"/>
                                  </p:stCondLst>
                                  <p:childTnLst>
                                    <p:set>
                                      <p:cBhvr>
                                        <p:cTn id="9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2" nodeType="clickEffect">
                                  <p:stCondLst>
                                    <p:cond delay="0"/>
                                  </p:stCondLst>
                                  <p:childTnLst>
                                    <p:set>
                                      <p:cBhvr>
                                        <p:cTn id="9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3" nodeType="clickEffect">
                                  <p:stCondLst>
                                    <p:cond delay="0"/>
                                  </p:stCondLst>
                                  <p:childTnLst>
                                    <p:set>
                                      <p:cBhvr>
                                        <p:cTn id="10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3" nodeType="clickEffect">
                                  <p:stCondLst>
                                    <p:cond delay="0"/>
                                  </p:stCondLst>
                                  <p:childTnLst>
                                    <p:set>
                                      <p:cBhvr>
                                        <p:cTn id="10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3" nodeType="clickEffect">
                                  <p:stCondLst>
                                    <p:cond delay="0"/>
                                  </p:stCondLst>
                                  <p:childTnLst>
                                    <p:set>
                                      <p:cBhvr>
                                        <p:cTn id="1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3" nodeType="clickEffect">
                                  <p:stCondLst>
                                    <p:cond delay="0"/>
                                  </p:stCondLst>
                                  <p:childTnLst>
                                    <p:set>
                                      <p:cBhvr>
                                        <p:cTn id="1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3" nodeType="clickEffect">
                                  <p:stCondLst>
                                    <p:cond delay="0"/>
                                  </p:stCondLst>
                                  <p:childTnLst>
                                    <p:set>
                                      <p:cBhvr>
                                        <p:cTn id="1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3" nodeType="clickEffect">
                                  <p:stCondLst>
                                    <p:cond delay="0"/>
                                  </p:stCondLst>
                                  <p:childTnLst>
                                    <p:set>
                                      <p:cBhvr>
                                        <p:cTn id="1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3" nodeType="clickEffect">
                                  <p:stCondLst>
                                    <p:cond delay="0"/>
                                  </p:stCondLst>
                                  <p:childTnLst>
                                    <p:set>
                                      <p:cBhvr>
                                        <p:cTn id="1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3" nodeType="clickEffect">
                                  <p:stCondLst>
                                    <p:cond delay="0"/>
                                  </p:stCondLst>
                                  <p:childTnLst>
                                    <p:set>
                                      <p:cBhvr>
                                        <p:cTn id="1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4" nodeType="clickEffect">
                                  <p:stCondLst>
                                    <p:cond delay="0"/>
                                  </p:stCondLst>
                                  <p:childTnLst>
                                    <p:set>
                                      <p:cBhvr>
                                        <p:cTn id="13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4" nodeType="clickEffect">
                                  <p:stCondLst>
                                    <p:cond delay="0"/>
                                  </p:stCondLst>
                                  <p:childTnLst>
                                    <p:set>
                                      <p:cBhvr>
                                        <p:cTn id="13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4" nodeType="clickEffect">
                                  <p:stCondLst>
                                    <p:cond delay="0"/>
                                  </p:stCondLst>
                                  <p:childTnLst>
                                    <p:set>
                                      <p:cBhvr>
                                        <p:cTn id="14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4" nodeType="clickEffect">
                                  <p:stCondLst>
                                    <p:cond delay="0"/>
                                  </p:stCondLst>
                                  <p:childTnLst>
                                    <p:set>
                                      <p:cBhvr>
                                        <p:cTn id="14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4" nodeType="clickEffect">
                                  <p:stCondLst>
                                    <p:cond delay="0"/>
                                  </p:stCondLst>
                                  <p:childTnLst>
                                    <p:set>
                                      <p:cBhvr>
                                        <p:cTn id="15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4" nodeType="clickEffect">
                                  <p:stCondLst>
                                    <p:cond delay="0"/>
                                  </p:stCondLst>
                                  <p:childTnLst>
                                    <p:set>
                                      <p:cBhvr>
                                        <p:cTn id="15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4" nodeType="clickEffect">
                                  <p:stCondLst>
                                    <p:cond delay="0"/>
                                  </p:stCondLst>
                                  <p:childTnLst>
                                    <p:set>
                                      <p:cBhvr>
                                        <p:cTn id="15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4" nodeType="clickEffect">
                                  <p:stCondLst>
                                    <p:cond delay="0"/>
                                  </p:stCondLst>
                                  <p:childTnLst>
                                    <p:set>
                                      <p:cBhvr>
                                        <p:cTn id="16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5" nodeType="clickEffect">
                                  <p:stCondLst>
                                    <p:cond delay="0"/>
                                  </p:stCondLst>
                                  <p:childTnLst>
                                    <p:set>
                                      <p:cBhvr>
                                        <p:cTn id="16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5" nodeType="clickEffect">
                                  <p:stCondLst>
                                    <p:cond delay="0"/>
                                  </p:stCondLst>
                                  <p:childTnLst>
                                    <p:set>
                                      <p:cBhvr>
                                        <p:cTn id="17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5" nodeType="clickEffect">
                                  <p:stCondLst>
                                    <p:cond delay="0"/>
                                  </p:stCondLst>
                                  <p:childTnLst>
                                    <p:set>
                                      <p:cBhvr>
                                        <p:cTn id="17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5" nodeType="clickEffect">
                                  <p:stCondLst>
                                    <p:cond delay="0"/>
                                  </p:stCondLst>
                                  <p:childTnLst>
                                    <p:set>
                                      <p:cBhvr>
                                        <p:cTn id="17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5" nodeType="clickEffect">
                                  <p:stCondLst>
                                    <p:cond delay="0"/>
                                  </p:stCondLst>
                                  <p:childTnLst>
                                    <p:set>
                                      <p:cBhvr>
                                        <p:cTn id="18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5" nodeType="clickEffect">
                                  <p:stCondLst>
                                    <p:cond delay="0"/>
                                  </p:stCondLst>
                                  <p:childTnLst>
                                    <p:set>
                                      <p:cBhvr>
                                        <p:cTn id="18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5" nodeType="clickEffect">
                                  <p:stCondLst>
                                    <p:cond delay="0"/>
                                  </p:stCondLst>
                                  <p:childTnLst>
                                    <p:set>
                                      <p:cBhvr>
                                        <p:cTn id="190"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5" nodeType="clickEffect">
                                  <p:stCondLst>
                                    <p:cond delay="0"/>
                                  </p:stCondLst>
                                  <p:childTnLst>
                                    <p:set>
                                      <p:cBhvr>
                                        <p:cTn id="19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6" nodeType="clickEffect">
                                  <p:stCondLst>
                                    <p:cond delay="0"/>
                                  </p:stCondLst>
                                  <p:childTnLst>
                                    <p:set>
                                      <p:cBhvr>
                                        <p:cTn id="19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6" nodeType="clickEffect">
                                  <p:stCondLst>
                                    <p:cond delay="0"/>
                                  </p:stCondLst>
                                  <p:childTnLst>
                                    <p:set>
                                      <p:cBhvr>
                                        <p:cTn id="20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6" nodeType="clickEffect">
                                  <p:stCondLst>
                                    <p:cond delay="0"/>
                                  </p:stCondLst>
                                  <p:childTnLst>
                                    <p:set>
                                      <p:cBhvr>
                                        <p:cTn id="20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6" nodeType="clickEffect">
                                  <p:stCondLst>
                                    <p:cond delay="0"/>
                                  </p:stCondLst>
                                  <p:childTnLst>
                                    <p:set>
                                      <p:cBhvr>
                                        <p:cTn id="2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6" nodeType="clickEffect">
                                  <p:stCondLst>
                                    <p:cond delay="0"/>
                                  </p:stCondLst>
                                  <p:childTnLst>
                                    <p:set>
                                      <p:cBhvr>
                                        <p:cTn id="21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6" nodeType="clickEffect">
                                  <p:stCondLst>
                                    <p:cond delay="0"/>
                                  </p:stCondLst>
                                  <p:childTnLst>
                                    <p:set>
                                      <p:cBhvr>
                                        <p:cTn id="2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6" nodeType="clickEffect">
                                  <p:stCondLst>
                                    <p:cond delay="0"/>
                                  </p:stCondLst>
                                  <p:childTnLst>
                                    <p:set>
                                      <p:cBhvr>
                                        <p:cTn id="22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6" nodeType="clickEffect">
                                  <p:stCondLst>
                                    <p:cond delay="0"/>
                                  </p:stCondLst>
                                  <p:childTnLst>
                                    <p:set>
                                      <p:cBhvr>
                                        <p:cTn id="2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7" nodeType="clickEffect">
                                  <p:stCondLst>
                                    <p:cond delay="0"/>
                                  </p:stCondLst>
                                  <p:childTnLst>
                                    <p:set>
                                      <p:cBhvr>
                                        <p:cTn id="2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7" nodeType="clickEffect">
                                  <p:stCondLst>
                                    <p:cond delay="0"/>
                                  </p:stCondLst>
                                  <p:childTnLst>
                                    <p:set>
                                      <p:cBhvr>
                                        <p:cTn id="2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7" nodeType="clickEffect">
                                  <p:stCondLst>
                                    <p:cond delay="0"/>
                                  </p:stCondLst>
                                  <p:childTnLst>
                                    <p:set>
                                      <p:cBhvr>
                                        <p:cTn id="2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7" nodeType="clickEffect">
                                  <p:stCondLst>
                                    <p:cond delay="0"/>
                                  </p:stCondLst>
                                  <p:childTnLst>
                                    <p:set>
                                      <p:cBhvr>
                                        <p:cTn id="24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7" nodeType="clickEffect">
                                  <p:stCondLst>
                                    <p:cond delay="0"/>
                                  </p:stCondLst>
                                  <p:childTnLst>
                                    <p:set>
                                      <p:cBhvr>
                                        <p:cTn id="24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7" nodeType="clickEffect">
                                  <p:stCondLst>
                                    <p:cond delay="0"/>
                                  </p:stCondLst>
                                  <p:childTnLst>
                                    <p:set>
                                      <p:cBhvr>
                                        <p:cTn id="25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7" nodeType="clickEffect">
                                  <p:stCondLst>
                                    <p:cond delay="0"/>
                                  </p:stCondLst>
                                  <p:childTnLst>
                                    <p:set>
                                      <p:cBhvr>
                                        <p:cTn id="25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7" nodeType="clickEffect">
                                  <p:stCondLst>
                                    <p:cond delay="0"/>
                                  </p:stCondLst>
                                  <p:childTnLst>
                                    <p:set>
                                      <p:cBhvr>
                                        <p:cTn id="25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3" grpId="1" build="p"/>
      <p:bldP spid="13" grpId="2" build="p"/>
      <p:bldP spid="13" grpId="3" build="p"/>
      <p:bldP spid="13" grpId="4" build="p"/>
      <p:bldP spid="13" grpId="5" build="p"/>
      <p:bldP spid="13" grpId="6" build="p"/>
      <p:bldP spid="13" grpId="7"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1" y="802955"/>
            <a:ext cx="7138490" cy="1025845"/>
          </a:xfrm>
        </p:spPr>
        <p:txBody>
          <a:bodyPr vert="horz" lIns="91440" tIns="45720" rIns="91440" bIns="45720" rtlCol="0" anchor="ctr">
            <a:noAutofit/>
          </a:bodyPr>
          <a:lstStyle/>
          <a:p>
            <a:r>
              <a:rPr lang="en-US" sz="4800">
                <a:solidFill>
                  <a:schemeClr val="accent1"/>
                </a:solidFill>
              </a:rPr>
              <a:t>Doelgroep</a:t>
            </a:r>
            <a:endParaRPr lang="en-US" sz="4800" kern="1200" dirty="0">
              <a:solidFill>
                <a:schemeClr val="accent1"/>
              </a:solidFill>
              <a:latin typeface="+mj-lt"/>
              <a:ea typeface="+mj-ea"/>
              <a:cs typeface="+mj-cs"/>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4</a:t>
            </a:fld>
            <a:endParaRPr lang="en-US" noProof="0"/>
          </a:p>
        </p:txBody>
      </p:sp>
      <p:sp>
        <p:nvSpPr>
          <p:cNvPr id="3" name="Tekstvak 2">
            <a:extLst>
              <a:ext uri="{FF2B5EF4-FFF2-40B4-BE49-F238E27FC236}">
                <a16:creationId xmlns:a16="http://schemas.microsoft.com/office/drawing/2014/main" id="{D021FDE5-3B7F-563A-42A9-C646BB792960}"/>
              </a:ext>
            </a:extLst>
          </p:cNvPr>
          <p:cNvSpPr txBox="1"/>
          <p:nvPr/>
        </p:nvSpPr>
        <p:spPr>
          <a:xfrm>
            <a:off x="804671" y="2266116"/>
            <a:ext cx="4791898" cy="1754326"/>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accent3">
                    <a:lumMod val="25000"/>
                  </a:schemeClr>
                </a:solidFill>
                <a:latin typeface="+mj-lt"/>
              </a:rPr>
              <a:t>Volwassen bewoners van het Regentessekwartier te Den Haag</a:t>
            </a:r>
          </a:p>
          <a:p>
            <a:pPr marL="285750" indent="-285750">
              <a:buFont typeface="Arial" panose="020B0604020202020204" pitchFamily="34" charset="0"/>
              <a:buChar char="•"/>
            </a:pPr>
            <a:endParaRPr lang="nl-NL" dirty="0">
              <a:solidFill>
                <a:schemeClr val="accent3">
                  <a:lumMod val="25000"/>
                </a:schemeClr>
              </a:solidFill>
              <a:latin typeface="+mj-lt"/>
            </a:endParaRPr>
          </a:p>
          <a:p>
            <a:pPr marL="285750" indent="-285750">
              <a:buFont typeface="Arial" panose="020B0604020202020204" pitchFamily="34" charset="0"/>
              <a:buChar char="•"/>
            </a:pPr>
            <a:r>
              <a:rPr lang="nl-NL" dirty="0">
                <a:solidFill>
                  <a:schemeClr val="accent3">
                    <a:lumMod val="25000"/>
                  </a:schemeClr>
                </a:solidFill>
                <a:latin typeface="+mj-lt"/>
              </a:rPr>
              <a:t>Aantal: </a:t>
            </a:r>
            <a:r>
              <a:rPr lang="en-US" dirty="0">
                <a:solidFill>
                  <a:schemeClr val="bg2">
                    <a:lumMod val="10000"/>
                  </a:schemeClr>
                </a:solidFill>
                <a:latin typeface="+mj-lt"/>
                <a:ea typeface="Times New Roman" panose="02020603050405020304" pitchFamily="18" charset="0"/>
                <a:cs typeface="Times New Roman" panose="02020603050405020304" pitchFamily="18" charset="0"/>
              </a:rPr>
              <a:t>7.860 </a:t>
            </a:r>
            <a:r>
              <a:rPr lang="en-US" dirty="0" err="1">
                <a:solidFill>
                  <a:schemeClr val="bg2">
                    <a:lumMod val="10000"/>
                  </a:schemeClr>
                </a:solidFill>
                <a:latin typeface="+mj-lt"/>
                <a:ea typeface="Times New Roman" panose="02020603050405020304" pitchFamily="18" charset="0"/>
                <a:cs typeface="Times New Roman" panose="02020603050405020304" pitchFamily="18" charset="0"/>
              </a:rPr>
              <a:t>huishoudens</a:t>
            </a:r>
            <a:r>
              <a:rPr lang="en-US" dirty="0">
                <a:solidFill>
                  <a:schemeClr val="bg2">
                    <a:lumMod val="10000"/>
                  </a:schemeClr>
                </a:solidFill>
                <a:latin typeface="+mj-lt"/>
                <a:ea typeface="Times New Roman" panose="02020603050405020304" pitchFamily="18" charset="0"/>
                <a:cs typeface="Times New Roman" panose="02020603050405020304" pitchFamily="18" charset="0"/>
              </a:rPr>
              <a:t>; </a:t>
            </a:r>
            <a:r>
              <a:rPr lang="nl-NL" dirty="0">
                <a:solidFill>
                  <a:schemeClr val="accent3">
                    <a:lumMod val="25000"/>
                  </a:schemeClr>
                </a:solidFill>
                <a:latin typeface="+mj-lt"/>
              </a:rPr>
              <a:t>11.541 bewoners 20 jaar of ouder </a:t>
            </a:r>
          </a:p>
          <a:p>
            <a:endParaRPr lang="nl-NL" dirty="0">
              <a:solidFill>
                <a:schemeClr val="accent3">
                  <a:lumMod val="25000"/>
                </a:schemeClr>
              </a:solidFill>
            </a:endParaRPr>
          </a:p>
        </p:txBody>
      </p:sp>
      <p:pic>
        <p:nvPicPr>
          <p:cNvPr id="16" name="Tijdelijke aanduiding voor inhoud 15" descr="Afbeelding met kaart, tekst, Plan&#10;&#10;Automatisch gegenereerde beschrijving">
            <a:extLst>
              <a:ext uri="{FF2B5EF4-FFF2-40B4-BE49-F238E27FC236}">
                <a16:creationId xmlns:a16="http://schemas.microsoft.com/office/drawing/2014/main" id="{895CBE0A-6469-3094-2208-93019F68FA2B}"/>
              </a:ext>
            </a:extLst>
          </p:cNvPr>
          <p:cNvPicPr>
            <a:picLocks noGrp="1" noChangeAspect="1"/>
          </p:cNvPicPr>
          <p:nvPr>
            <p:ph idx="1"/>
          </p:nvPr>
        </p:nvPicPr>
        <p:blipFill rotWithShape="1">
          <a:blip r:embed="rId2"/>
          <a:srcRect l="33463"/>
          <a:stretch/>
        </p:blipFill>
        <p:spPr>
          <a:xfrm>
            <a:off x="7520544" y="1467672"/>
            <a:ext cx="3520807" cy="3739324"/>
          </a:xfrm>
        </p:spPr>
      </p:pic>
    </p:spTree>
    <p:extLst>
      <p:ext uri="{BB962C8B-B14F-4D97-AF65-F5344CB8AC3E}">
        <p14:creationId xmlns:p14="http://schemas.microsoft.com/office/powerpoint/2010/main" val="32440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40</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10" name="Titel 1">
            <a:extLst>
              <a:ext uri="{FF2B5EF4-FFF2-40B4-BE49-F238E27FC236}">
                <a16:creationId xmlns:a16="http://schemas.microsoft.com/office/drawing/2014/main" id="{9D84BE8E-2DB6-6091-8C21-D3A6A92FA62D}"/>
              </a:ext>
            </a:extLst>
          </p:cNvPr>
          <p:cNvSpPr txBox="1">
            <a:spLocks/>
          </p:cNvSpPr>
          <p:nvPr/>
        </p:nvSpPr>
        <p:spPr>
          <a:xfrm>
            <a:off x="421397" y="879302"/>
            <a:ext cx="8075104" cy="1025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1"/>
                </a:solidFill>
              </a:rPr>
              <a:t>Quotes </a:t>
            </a:r>
            <a:r>
              <a:rPr lang="en-US" sz="4800" dirty="0" err="1">
                <a:solidFill>
                  <a:schemeClr val="accent1"/>
                </a:solidFill>
              </a:rPr>
              <a:t>respondenten</a:t>
            </a:r>
            <a:endParaRPr lang="en-US" sz="4800" dirty="0">
              <a:solidFill>
                <a:schemeClr val="accent1"/>
              </a:solidFill>
            </a:endParaRPr>
          </a:p>
        </p:txBody>
      </p:sp>
      <p:sp>
        <p:nvSpPr>
          <p:cNvPr id="12" name="Tekstvak 11">
            <a:extLst>
              <a:ext uri="{FF2B5EF4-FFF2-40B4-BE49-F238E27FC236}">
                <a16:creationId xmlns:a16="http://schemas.microsoft.com/office/drawing/2014/main" id="{91FBEA97-FDB7-F038-C73D-2FD715E89D82}"/>
              </a:ext>
            </a:extLst>
          </p:cNvPr>
          <p:cNvSpPr txBox="1"/>
          <p:nvPr/>
        </p:nvSpPr>
        <p:spPr>
          <a:xfrm>
            <a:off x="1071391" y="1944089"/>
            <a:ext cx="8310390" cy="955198"/>
          </a:xfrm>
          <a:prstGeom prst="rect">
            <a:avLst/>
          </a:prstGeom>
          <a:noFill/>
        </p:spPr>
        <p:txBody>
          <a:bodyPr wrap="square">
            <a:spAutoFit/>
          </a:bodyPr>
          <a:lstStyle/>
          <a:p>
            <a:pPr lvl="0">
              <a:lnSpc>
                <a:spcPct val="107000"/>
              </a:lnSpc>
            </a:pPr>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“Ik denk niet dat de reductie van mijn directe  uitstoot de </a:t>
            </a:r>
            <a:r>
              <a:rPr lang="nl-NL" sz="1800" dirty="0" err="1">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NOx</a:t>
            </a:r>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 enig significant verschil kan maken in de reductie van stikstof depositie in de natuur gebieden” </a:t>
            </a:r>
            <a:endParaRPr lang="en-NL" sz="24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4" name="Tekstvak 13">
            <a:extLst>
              <a:ext uri="{FF2B5EF4-FFF2-40B4-BE49-F238E27FC236}">
                <a16:creationId xmlns:a16="http://schemas.microsoft.com/office/drawing/2014/main" id="{9FB0E2C6-2975-E093-7A2B-49BD1823AE17}"/>
              </a:ext>
            </a:extLst>
          </p:cNvPr>
          <p:cNvSpPr txBox="1"/>
          <p:nvPr/>
        </p:nvSpPr>
        <p:spPr>
          <a:xfrm>
            <a:off x="6083148" y="5362210"/>
            <a:ext cx="6108852" cy="369332"/>
          </a:xfrm>
          <a:prstGeom prst="rect">
            <a:avLst/>
          </a:prstGeom>
          <a:noFill/>
        </p:spPr>
        <p:txBody>
          <a:bodyPr wrap="square">
            <a:spAutoFit/>
          </a:bodyPr>
          <a:lstStyle/>
          <a:p>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Vanuit mijn flatje is er weinig te doen</a:t>
            </a:r>
            <a:endParaRPr lang="en-NL" dirty="0">
              <a:solidFill>
                <a:schemeClr val="tx2">
                  <a:lumMod val="75000"/>
                </a:schemeClr>
              </a:solidFill>
            </a:endParaRPr>
          </a:p>
        </p:txBody>
      </p:sp>
      <p:sp>
        <p:nvSpPr>
          <p:cNvPr id="16" name="Tekstvak 15">
            <a:extLst>
              <a:ext uri="{FF2B5EF4-FFF2-40B4-BE49-F238E27FC236}">
                <a16:creationId xmlns:a16="http://schemas.microsoft.com/office/drawing/2014/main" id="{2A19AF0B-4170-6A32-9957-653ECC3BD9F4}"/>
              </a:ext>
            </a:extLst>
          </p:cNvPr>
          <p:cNvSpPr txBox="1"/>
          <p:nvPr/>
        </p:nvSpPr>
        <p:spPr>
          <a:xfrm>
            <a:off x="3079216" y="3429000"/>
            <a:ext cx="6108852" cy="1251561"/>
          </a:xfrm>
          <a:prstGeom prst="rect">
            <a:avLst/>
          </a:prstGeom>
          <a:noFill/>
        </p:spPr>
        <p:txBody>
          <a:bodyPr wrap="square">
            <a:spAutoFit/>
          </a:bodyPr>
          <a:lstStyle/>
          <a:p>
            <a:pPr lvl="0">
              <a:lnSpc>
                <a:spcPct val="107000"/>
              </a:lnSpc>
            </a:pPr>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Ik zou graag nog meer doen maar als alleenstaande moeder is mijn budget helaas beperkt en subsidies niet altijd toegankelijk door de vele voorwaarden die daaraan verbonden zijn</a:t>
            </a:r>
            <a:endParaRPr lang="en-NL" sz="24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30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41</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7" name="Titel 1">
            <a:extLst>
              <a:ext uri="{FF2B5EF4-FFF2-40B4-BE49-F238E27FC236}">
                <a16:creationId xmlns:a16="http://schemas.microsoft.com/office/drawing/2014/main" id="{C9B10DBB-4015-BDBE-02A6-646A93BDA318}"/>
              </a:ext>
            </a:extLst>
          </p:cNvPr>
          <p:cNvSpPr txBox="1">
            <a:spLocks/>
          </p:cNvSpPr>
          <p:nvPr/>
        </p:nvSpPr>
        <p:spPr>
          <a:xfrm>
            <a:off x="421397" y="879302"/>
            <a:ext cx="8075104" cy="1025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1"/>
                </a:solidFill>
              </a:rPr>
              <a:t>Quotes </a:t>
            </a:r>
            <a:r>
              <a:rPr lang="en-US" sz="4800" dirty="0" err="1">
                <a:solidFill>
                  <a:schemeClr val="accent1"/>
                </a:solidFill>
              </a:rPr>
              <a:t>respondenten</a:t>
            </a:r>
            <a:endParaRPr lang="en-US" sz="4800" dirty="0">
              <a:solidFill>
                <a:schemeClr val="accent1"/>
              </a:solidFill>
            </a:endParaRPr>
          </a:p>
        </p:txBody>
      </p:sp>
      <p:sp>
        <p:nvSpPr>
          <p:cNvPr id="9" name="Tekstvak 8">
            <a:extLst>
              <a:ext uri="{FF2B5EF4-FFF2-40B4-BE49-F238E27FC236}">
                <a16:creationId xmlns:a16="http://schemas.microsoft.com/office/drawing/2014/main" id="{D317AC39-A338-ADF8-5763-F444FB3021B3}"/>
              </a:ext>
            </a:extLst>
          </p:cNvPr>
          <p:cNvSpPr txBox="1"/>
          <p:nvPr/>
        </p:nvSpPr>
        <p:spPr>
          <a:xfrm>
            <a:off x="3230697" y="3369634"/>
            <a:ext cx="6108852" cy="658835"/>
          </a:xfrm>
          <a:prstGeom prst="rect">
            <a:avLst/>
          </a:prstGeom>
          <a:noFill/>
        </p:spPr>
        <p:txBody>
          <a:bodyPr wrap="square">
            <a:spAutoFit/>
          </a:bodyPr>
          <a:lstStyle/>
          <a:p>
            <a:pPr lvl="0">
              <a:lnSpc>
                <a:spcPct val="107000"/>
              </a:lnSpc>
            </a:pPr>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De stikstofuitstoot van verwarming van huizen is verwaarloosbaar klein.</a:t>
            </a:r>
            <a:endParaRPr lang="en-NL" sz="24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1" name="Tekstvak 10">
            <a:extLst>
              <a:ext uri="{FF2B5EF4-FFF2-40B4-BE49-F238E27FC236}">
                <a16:creationId xmlns:a16="http://schemas.microsoft.com/office/drawing/2014/main" id="{73675B44-DFC7-706B-17B3-A90B13774784}"/>
              </a:ext>
            </a:extLst>
          </p:cNvPr>
          <p:cNvSpPr txBox="1"/>
          <p:nvPr/>
        </p:nvSpPr>
        <p:spPr>
          <a:xfrm>
            <a:off x="984174" y="4913911"/>
            <a:ext cx="6108852" cy="369332"/>
          </a:xfrm>
          <a:prstGeom prst="rect">
            <a:avLst/>
          </a:prstGeom>
          <a:noFill/>
        </p:spPr>
        <p:txBody>
          <a:bodyPr wrap="square">
            <a:spAutoFit/>
          </a:bodyPr>
          <a:lstStyle/>
          <a:p>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Meeste dingen doe ik al jaren!</a:t>
            </a:r>
            <a:endParaRPr lang="en-NL" dirty="0">
              <a:solidFill>
                <a:schemeClr val="tx2">
                  <a:lumMod val="75000"/>
                </a:schemeClr>
              </a:solidFill>
            </a:endParaRPr>
          </a:p>
        </p:txBody>
      </p:sp>
      <p:sp>
        <p:nvSpPr>
          <p:cNvPr id="13" name="Tekstvak 12">
            <a:extLst>
              <a:ext uri="{FF2B5EF4-FFF2-40B4-BE49-F238E27FC236}">
                <a16:creationId xmlns:a16="http://schemas.microsoft.com/office/drawing/2014/main" id="{70D3762B-24BF-DE85-2659-E90309771B41}"/>
              </a:ext>
            </a:extLst>
          </p:cNvPr>
          <p:cNvSpPr txBox="1"/>
          <p:nvPr/>
        </p:nvSpPr>
        <p:spPr>
          <a:xfrm>
            <a:off x="6280533" y="2258188"/>
            <a:ext cx="6108852" cy="369332"/>
          </a:xfrm>
          <a:prstGeom prst="rect">
            <a:avLst/>
          </a:prstGeom>
          <a:noFill/>
        </p:spPr>
        <p:txBody>
          <a:bodyPr wrap="square">
            <a:spAutoFit/>
          </a:bodyPr>
          <a:lstStyle/>
          <a:p>
            <a:r>
              <a:rPr lang="nl-NL" sz="1800" dirty="0">
                <a:solidFill>
                  <a:schemeClr val="tx2">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Ik wil normaal kunnen leven. </a:t>
            </a:r>
            <a:endParaRPr lang="en-NL" dirty="0">
              <a:solidFill>
                <a:schemeClr val="tx2">
                  <a:lumMod val="75000"/>
                </a:schemeClr>
              </a:solidFill>
            </a:endParaRPr>
          </a:p>
        </p:txBody>
      </p:sp>
    </p:spTree>
    <p:extLst>
      <p:ext uri="{BB962C8B-B14F-4D97-AF65-F5344CB8AC3E}">
        <p14:creationId xmlns:p14="http://schemas.microsoft.com/office/powerpoint/2010/main" val="2101258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C2330-DD45-F4E1-E81F-6A41FC5426DB}"/>
              </a:ext>
            </a:extLst>
          </p:cNvPr>
          <p:cNvSpPr>
            <a:spLocks noGrp="1"/>
          </p:cNvSpPr>
          <p:nvPr>
            <p:ph type="title"/>
          </p:nvPr>
        </p:nvSpPr>
        <p:spPr/>
        <p:txBody>
          <a:bodyPr/>
          <a:lstStyle/>
          <a:p>
            <a:r>
              <a:rPr lang="en-US" dirty="0" err="1"/>
              <a:t>Inschatting</a:t>
            </a:r>
            <a:r>
              <a:rPr lang="en-US" dirty="0"/>
              <a:t> </a:t>
            </a:r>
            <a:r>
              <a:rPr lang="en-US" dirty="0" err="1"/>
              <a:t>toekomstig</a:t>
            </a:r>
            <a:r>
              <a:rPr lang="en-US" dirty="0"/>
              <a:t> </a:t>
            </a:r>
            <a:r>
              <a:rPr lang="en-US" dirty="0" err="1"/>
              <a:t>gedrag</a:t>
            </a:r>
            <a:endParaRPr lang="en-NL" dirty="0"/>
          </a:p>
        </p:txBody>
      </p:sp>
      <p:sp>
        <p:nvSpPr>
          <p:cNvPr id="3" name="Tijdelijke aanduiding voor datum 2">
            <a:extLst>
              <a:ext uri="{FF2B5EF4-FFF2-40B4-BE49-F238E27FC236}">
                <a16:creationId xmlns:a16="http://schemas.microsoft.com/office/drawing/2014/main" id="{4156C87D-9250-866E-19D8-FB54AE0B0818}"/>
              </a:ext>
            </a:extLst>
          </p:cNvPr>
          <p:cNvSpPr>
            <a:spLocks noGrp="1"/>
          </p:cNvSpPr>
          <p:nvPr>
            <p:ph type="dt" sz="half" idx="10"/>
          </p:nvPr>
        </p:nvSpPr>
        <p:spPr/>
        <p:txBody>
          <a:bodyPr/>
          <a:lstStyle/>
          <a:p>
            <a:pPr rtl="0"/>
            <a:r>
              <a:rPr lang="nl-NL" noProof="0"/>
              <a:t>3-9-20XX</a:t>
            </a:r>
          </a:p>
        </p:txBody>
      </p:sp>
      <p:sp>
        <p:nvSpPr>
          <p:cNvPr id="4" name="Tijdelijke aanduiding voor voettekst 3">
            <a:extLst>
              <a:ext uri="{FF2B5EF4-FFF2-40B4-BE49-F238E27FC236}">
                <a16:creationId xmlns:a16="http://schemas.microsoft.com/office/drawing/2014/main" id="{2BA904F4-B26E-F002-8303-A78D55325190}"/>
              </a:ext>
            </a:extLst>
          </p:cNvPr>
          <p:cNvSpPr>
            <a:spLocks noGrp="1"/>
          </p:cNvSpPr>
          <p:nvPr>
            <p:ph type="ftr" sz="quarter" idx="11"/>
          </p:nvPr>
        </p:nvSpPr>
        <p:spPr/>
        <p:txBody>
          <a:bodyPr/>
          <a:lstStyle/>
          <a:p>
            <a:pPr rtl="0"/>
            <a:r>
              <a:rPr lang="nl-NL" noProof="0"/>
              <a:t>Presentatietitel</a:t>
            </a:r>
          </a:p>
        </p:txBody>
      </p:sp>
      <p:sp>
        <p:nvSpPr>
          <p:cNvPr id="5" name="Tijdelijke aanduiding voor dianummer 4">
            <a:extLst>
              <a:ext uri="{FF2B5EF4-FFF2-40B4-BE49-F238E27FC236}">
                <a16:creationId xmlns:a16="http://schemas.microsoft.com/office/drawing/2014/main" id="{41A4FF6B-8F4B-C2A0-B749-CD8EAD5A2006}"/>
              </a:ext>
            </a:extLst>
          </p:cNvPr>
          <p:cNvSpPr>
            <a:spLocks noGrp="1"/>
          </p:cNvSpPr>
          <p:nvPr>
            <p:ph type="sldNum" sz="quarter" idx="12"/>
          </p:nvPr>
        </p:nvSpPr>
        <p:spPr/>
        <p:txBody>
          <a:bodyPr/>
          <a:lstStyle/>
          <a:p>
            <a:pPr rtl="0"/>
            <a:fld id="{B9713C8C-8E70-45D5-AE59-23E60168254E}" type="slidenum">
              <a:rPr lang="nl-NL" noProof="0" smtClean="0"/>
              <a:t>42</a:t>
            </a:fld>
            <a:endParaRPr lang="nl-NL" noProof="0"/>
          </a:p>
        </p:txBody>
      </p:sp>
      <p:sp>
        <p:nvSpPr>
          <p:cNvPr id="6" name="Tijdelijke aanduiding voor inhoud 5">
            <a:extLst>
              <a:ext uri="{FF2B5EF4-FFF2-40B4-BE49-F238E27FC236}">
                <a16:creationId xmlns:a16="http://schemas.microsoft.com/office/drawing/2014/main" id="{D2A97339-B5F2-E1C5-9631-6AD3AB18178B}"/>
              </a:ext>
            </a:extLst>
          </p:cNvPr>
          <p:cNvSpPr>
            <a:spLocks noGrp="1"/>
          </p:cNvSpPr>
          <p:nvPr>
            <p:ph sz="quarter" idx="13"/>
          </p:nvPr>
        </p:nvSpPr>
        <p:spPr/>
        <p:txBody>
          <a:bodyPr/>
          <a:lstStyle/>
          <a:p>
            <a:pPr marL="285750" indent="-285750">
              <a:buFont typeface="Arial" panose="020B0604020202020204" pitchFamily="34" charset="0"/>
              <a:buChar char="•"/>
            </a:pPr>
            <a:r>
              <a:rPr lang="en-US" dirty="0">
                <a:solidFill>
                  <a:schemeClr val="bg2">
                    <a:lumMod val="10000"/>
                  </a:schemeClr>
                </a:solidFill>
                <a:latin typeface="+mj-lt"/>
              </a:rPr>
              <a:t>De </a:t>
            </a:r>
            <a:r>
              <a:rPr lang="en-US" dirty="0" err="1">
                <a:solidFill>
                  <a:schemeClr val="bg2">
                    <a:lumMod val="10000"/>
                  </a:schemeClr>
                </a:solidFill>
                <a:latin typeface="+mj-lt"/>
              </a:rPr>
              <a:t>sterkte</a:t>
            </a:r>
            <a:r>
              <a:rPr lang="en-US" dirty="0">
                <a:solidFill>
                  <a:schemeClr val="bg2">
                    <a:lumMod val="10000"/>
                  </a:schemeClr>
                </a:solidFill>
                <a:latin typeface="+mj-lt"/>
              </a:rPr>
              <a:t> van de </a:t>
            </a:r>
            <a:r>
              <a:rPr lang="en-US" dirty="0" err="1">
                <a:solidFill>
                  <a:schemeClr val="bg2">
                    <a:lumMod val="10000"/>
                  </a:schemeClr>
                </a:solidFill>
                <a:latin typeface="+mj-lt"/>
              </a:rPr>
              <a:t>gedragsdeterminanten</a:t>
            </a:r>
            <a:r>
              <a:rPr lang="en-US" dirty="0">
                <a:solidFill>
                  <a:schemeClr val="bg2">
                    <a:lumMod val="10000"/>
                  </a:schemeClr>
                </a:solidFill>
                <a:latin typeface="+mj-lt"/>
              </a:rPr>
              <a:t>; </a:t>
            </a:r>
            <a:r>
              <a:rPr lang="en-US" dirty="0" err="1">
                <a:solidFill>
                  <a:schemeClr val="bg2">
                    <a:lumMod val="10000"/>
                  </a:schemeClr>
                </a:solidFill>
                <a:latin typeface="+mj-lt"/>
              </a:rPr>
              <a:t>totaalscore</a:t>
            </a:r>
            <a:endParaRPr lang="en-US" dirty="0">
              <a:solidFill>
                <a:schemeClr val="bg2">
                  <a:lumMod val="10000"/>
                </a:schemeClr>
              </a:solidFill>
              <a:latin typeface="+mj-lt"/>
            </a:endParaRPr>
          </a:p>
          <a:p>
            <a:pPr marL="285750" indent="-285750">
              <a:buFont typeface="Arial" panose="020B0604020202020204" pitchFamily="34" charset="0"/>
              <a:buChar char="•"/>
            </a:pPr>
            <a:r>
              <a:rPr lang="en-US" dirty="0">
                <a:solidFill>
                  <a:schemeClr val="bg2">
                    <a:lumMod val="10000"/>
                  </a:schemeClr>
                </a:solidFill>
                <a:latin typeface="+mj-lt"/>
              </a:rPr>
              <a:t>In </a:t>
            </a:r>
            <a:r>
              <a:rPr lang="en-US" dirty="0" err="1">
                <a:solidFill>
                  <a:schemeClr val="bg2">
                    <a:lumMod val="10000"/>
                  </a:schemeClr>
                </a:solidFill>
                <a:latin typeface="+mj-lt"/>
              </a:rPr>
              <a:t>een</a:t>
            </a:r>
            <a:r>
              <a:rPr lang="en-US" dirty="0">
                <a:solidFill>
                  <a:schemeClr val="bg2">
                    <a:lumMod val="10000"/>
                  </a:schemeClr>
                </a:solidFill>
                <a:latin typeface="+mj-lt"/>
              </a:rPr>
              <a:t> model per determinant</a:t>
            </a:r>
            <a:endParaRPr lang="en-NL" dirty="0">
              <a:solidFill>
                <a:schemeClr val="bg2">
                  <a:lumMod val="10000"/>
                </a:schemeClr>
              </a:solidFill>
              <a:latin typeface="+mj-lt"/>
            </a:endParaRPr>
          </a:p>
        </p:txBody>
      </p:sp>
    </p:spTree>
    <p:extLst>
      <p:ext uri="{BB962C8B-B14F-4D97-AF65-F5344CB8AC3E}">
        <p14:creationId xmlns:p14="http://schemas.microsoft.com/office/powerpoint/2010/main" val="233107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jdelijke aanduiding voor datum 1">
            <a:extLst>
              <a:ext uri="{FF2B5EF4-FFF2-40B4-BE49-F238E27FC236}">
                <a16:creationId xmlns:a16="http://schemas.microsoft.com/office/drawing/2014/main" id="{15EF4CA3-6FE8-9E07-E55A-B3DC1EDCDBC0}"/>
              </a:ext>
            </a:extLst>
          </p:cNvPr>
          <p:cNvSpPr>
            <a:spLocks noGrp="1"/>
          </p:cNvSpPr>
          <p:nvPr>
            <p:ph type="dt" sz="half" idx="10"/>
          </p:nvPr>
        </p:nvSpPr>
        <p:spPr>
          <a:xfrm>
            <a:off x="643467" y="6356350"/>
            <a:ext cx="2743200" cy="365125"/>
          </a:xfrm>
        </p:spPr>
        <p:txBody>
          <a:bodyPr>
            <a:normAutofit/>
          </a:bodyPr>
          <a:lstStyle/>
          <a:p>
            <a:pPr rtl="0">
              <a:spcAft>
                <a:spcPts val="600"/>
              </a:spcAft>
            </a:pPr>
            <a:r>
              <a:rPr lang="nl-NL" noProof="0"/>
              <a:t>3-9-20XX</a:t>
            </a:r>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grafiek&#10;&#10;Automatisch gegenereerde beschrijving">
            <a:extLst>
              <a:ext uri="{FF2B5EF4-FFF2-40B4-BE49-F238E27FC236}">
                <a16:creationId xmlns:a16="http://schemas.microsoft.com/office/drawing/2014/main" id="{07291126-C61E-3272-5D55-37F10181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21" y="265683"/>
            <a:ext cx="9123071" cy="5382612"/>
          </a:xfrm>
          <a:prstGeom prst="rect">
            <a:avLst/>
          </a:prstGeom>
          <a:ln>
            <a:noFill/>
          </a:ln>
        </p:spPr>
      </p:pic>
      <p:sp>
        <p:nvSpPr>
          <p:cNvPr id="3" name="Tijdelijke aanduiding voor voettekst 2">
            <a:extLst>
              <a:ext uri="{FF2B5EF4-FFF2-40B4-BE49-F238E27FC236}">
                <a16:creationId xmlns:a16="http://schemas.microsoft.com/office/drawing/2014/main" id="{F2448EC2-AEA1-DCB7-9D87-E3A01C0A6EB6}"/>
              </a:ext>
            </a:extLst>
          </p:cNvPr>
          <p:cNvSpPr>
            <a:spLocks noGrp="1"/>
          </p:cNvSpPr>
          <p:nvPr>
            <p:ph type="ftr" sz="quarter" idx="11"/>
          </p:nvPr>
        </p:nvSpPr>
        <p:spPr>
          <a:xfrm>
            <a:off x="4038600" y="6356350"/>
            <a:ext cx="4114800" cy="365125"/>
          </a:xfrm>
        </p:spPr>
        <p:txBody>
          <a:bodyPr>
            <a:normAutofit/>
          </a:bodyPr>
          <a:lstStyle/>
          <a:p>
            <a:pPr rtl="0">
              <a:spcAft>
                <a:spcPts val="600"/>
              </a:spcAft>
            </a:pPr>
            <a:r>
              <a:rPr lang="nl-NL" noProof="0"/>
              <a:t>Presentatietitel</a:t>
            </a:r>
          </a:p>
        </p:txBody>
      </p:sp>
      <p:sp>
        <p:nvSpPr>
          <p:cNvPr id="4" name="Tijdelijke aanduiding voor dianummer 3">
            <a:extLst>
              <a:ext uri="{FF2B5EF4-FFF2-40B4-BE49-F238E27FC236}">
                <a16:creationId xmlns:a16="http://schemas.microsoft.com/office/drawing/2014/main" id="{D2A392AB-34C3-4625-94A0-42EBF76B05A3}"/>
              </a:ext>
            </a:extLst>
          </p:cNvPr>
          <p:cNvSpPr>
            <a:spLocks noGrp="1"/>
          </p:cNvSpPr>
          <p:nvPr>
            <p:ph type="sldNum" sz="quarter" idx="12"/>
          </p:nvPr>
        </p:nvSpPr>
        <p:spPr>
          <a:xfrm>
            <a:off x="8805333" y="6356350"/>
            <a:ext cx="2743200" cy="365125"/>
          </a:xfrm>
        </p:spPr>
        <p:txBody>
          <a:bodyPr>
            <a:normAutofit/>
          </a:bodyPr>
          <a:lstStyle/>
          <a:p>
            <a:pPr rtl="0">
              <a:spcAft>
                <a:spcPts val="600"/>
              </a:spcAft>
            </a:pPr>
            <a:fld id="{B9713C8C-8E70-45D5-AE59-23E60168254E}" type="slidenum">
              <a:rPr lang="nl-NL" noProof="0" smtClean="0"/>
              <a:pPr rtl="0">
                <a:spcAft>
                  <a:spcPts val="600"/>
                </a:spcAft>
              </a:pPr>
              <a:t>43</a:t>
            </a:fld>
            <a:endParaRPr lang="nl-NL" noProof="0"/>
          </a:p>
        </p:txBody>
      </p:sp>
      <p:graphicFrame>
        <p:nvGraphicFramePr>
          <p:cNvPr id="6" name="Tabel 5">
            <a:extLst>
              <a:ext uri="{FF2B5EF4-FFF2-40B4-BE49-F238E27FC236}">
                <a16:creationId xmlns:a16="http://schemas.microsoft.com/office/drawing/2014/main" id="{B5F91699-32AD-2689-22EB-5C7101FB651B}"/>
              </a:ext>
            </a:extLst>
          </p:cNvPr>
          <p:cNvGraphicFramePr>
            <a:graphicFrameLocks noGrp="1"/>
          </p:cNvGraphicFramePr>
          <p:nvPr>
            <p:extLst>
              <p:ext uri="{D42A27DB-BD31-4B8C-83A1-F6EECF244321}">
                <p14:modId xmlns:p14="http://schemas.microsoft.com/office/powerpoint/2010/main" val="429322979"/>
              </p:ext>
            </p:extLst>
          </p:nvPr>
        </p:nvGraphicFramePr>
        <p:xfrm>
          <a:off x="1532281" y="5676961"/>
          <a:ext cx="8138950" cy="542864"/>
        </p:xfrm>
        <a:graphic>
          <a:graphicData uri="http://schemas.openxmlformats.org/drawingml/2006/table">
            <a:tbl>
              <a:tblPr firstRow="1" firstCol="1" bandRow="1">
                <a:tableStyleId>{17292A2E-F333-43FB-9621-5CBBE7FDCDCB}</a:tableStyleId>
              </a:tblPr>
              <a:tblGrid>
                <a:gridCol w="1151416">
                  <a:extLst>
                    <a:ext uri="{9D8B030D-6E8A-4147-A177-3AD203B41FA5}">
                      <a16:colId xmlns:a16="http://schemas.microsoft.com/office/drawing/2014/main" val="444837160"/>
                    </a:ext>
                  </a:extLst>
                </a:gridCol>
                <a:gridCol w="1136148">
                  <a:extLst>
                    <a:ext uri="{9D8B030D-6E8A-4147-A177-3AD203B41FA5}">
                      <a16:colId xmlns:a16="http://schemas.microsoft.com/office/drawing/2014/main" val="2396032963"/>
                    </a:ext>
                  </a:extLst>
                </a:gridCol>
                <a:gridCol w="1136148">
                  <a:extLst>
                    <a:ext uri="{9D8B030D-6E8A-4147-A177-3AD203B41FA5}">
                      <a16:colId xmlns:a16="http://schemas.microsoft.com/office/drawing/2014/main" val="4125707854"/>
                    </a:ext>
                  </a:extLst>
                </a:gridCol>
                <a:gridCol w="1289730">
                  <a:extLst>
                    <a:ext uri="{9D8B030D-6E8A-4147-A177-3AD203B41FA5}">
                      <a16:colId xmlns:a16="http://schemas.microsoft.com/office/drawing/2014/main" val="4263383008"/>
                    </a:ext>
                  </a:extLst>
                </a:gridCol>
                <a:gridCol w="1137046">
                  <a:extLst>
                    <a:ext uri="{9D8B030D-6E8A-4147-A177-3AD203B41FA5}">
                      <a16:colId xmlns:a16="http://schemas.microsoft.com/office/drawing/2014/main" val="3004449265"/>
                    </a:ext>
                  </a:extLst>
                </a:gridCol>
                <a:gridCol w="1137046">
                  <a:extLst>
                    <a:ext uri="{9D8B030D-6E8A-4147-A177-3AD203B41FA5}">
                      <a16:colId xmlns:a16="http://schemas.microsoft.com/office/drawing/2014/main" val="2847773355"/>
                    </a:ext>
                  </a:extLst>
                </a:gridCol>
                <a:gridCol w="1151416">
                  <a:extLst>
                    <a:ext uri="{9D8B030D-6E8A-4147-A177-3AD203B41FA5}">
                      <a16:colId xmlns:a16="http://schemas.microsoft.com/office/drawing/2014/main" val="1576674850"/>
                    </a:ext>
                  </a:extLst>
                </a:gridCol>
              </a:tblGrid>
              <a:tr h="321064">
                <a:tc>
                  <a:txBody>
                    <a:bodyPr/>
                    <a:lstStyle/>
                    <a:p>
                      <a:r>
                        <a:rPr lang="nl-NL" sz="1000">
                          <a:solidFill>
                            <a:schemeClr val="tx2">
                              <a:lumMod val="75000"/>
                            </a:schemeClr>
                          </a:solidFill>
                          <a:effectLst/>
                          <a:latin typeface="+mj-lt"/>
                        </a:rPr>
                        <a:t>Score 1-2</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Score 3-4</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dirty="0">
                          <a:solidFill>
                            <a:schemeClr val="tx2">
                              <a:lumMod val="75000"/>
                            </a:schemeClr>
                          </a:solidFill>
                          <a:effectLst/>
                          <a:latin typeface="+mj-lt"/>
                        </a:rPr>
                        <a:t>Score 5-6</a:t>
                      </a:r>
                      <a:endParaRPr lang="en-NL" sz="10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Score 7-8</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Score 9-10</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Score 11-12</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Score 13-14</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9485149"/>
                  </a:ext>
                </a:extLst>
              </a:tr>
              <a:tr h="221800">
                <a:tc>
                  <a:txBody>
                    <a:bodyPr/>
                    <a:lstStyle/>
                    <a:p>
                      <a:r>
                        <a:rPr lang="nl-NL" sz="1000" dirty="0">
                          <a:solidFill>
                            <a:schemeClr val="tx2">
                              <a:lumMod val="75000"/>
                            </a:schemeClr>
                          </a:solidFill>
                          <a:effectLst/>
                          <a:latin typeface="+mj-lt"/>
                        </a:rPr>
                        <a:t>Zeer laag</a:t>
                      </a:r>
                      <a:endParaRPr lang="en-NL" sz="10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dirty="0">
                          <a:solidFill>
                            <a:schemeClr val="tx2">
                              <a:lumMod val="75000"/>
                            </a:schemeClr>
                          </a:solidFill>
                          <a:effectLst/>
                          <a:latin typeface="+mj-lt"/>
                        </a:rPr>
                        <a:t>Laag</a:t>
                      </a:r>
                      <a:endParaRPr lang="en-NL" sz="10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Redelijk laag</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Middelmatig</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dirty="0">
                          <a:solidFill>
                            <a:schemeClr val="tx2">
                              <a:lumMod val="75000"/>
                            </a:schemeClr>
                          </a:solidFill>
                          <a:effectLst/>
                          <a:latin typeface="+mj-lt"/>
                        </a:rPr>
                        <a:t>Redelijk hoog</a:t>
                      </a:r>
                      <a:endParaRPr lang="en-NL" sz="10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a:solidFill>
                            <a:schemeClr val="tx2">
                              <a:lumMod val="75000"/>
                            </a:schemeClr>
                          </a:solidFill>
                          <a:effectLst/>
                          <a:latin typeface="+mj-lt"/>
                        </a:rPr>
                        <a:t>Hoog</a:t>
                      </a:r>
                      <a:endParaRPr lang="en-NL" sz="100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nl-NL" sz="1000" dirty="0">
                          <a:solidFill>
                            <a:schemeClr val="tx2">
                              <a:lumMod val="75000"/>
                            </a:schemeClr>
                          </a:solidFill>
                          <a:effectLst/>
                          <a:latin typeface="+mj-lt"/>
                        </a:rPr>
                        <a:t>Zeer hoog</a:t>
                      </a:r>
                      <a:endParaRPr lang="en-NL" sz="10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4565345"/>
                  </a:ext>
                </a:extLst>
              </a:tr>
            </a:tbl>
          </a:graphicData>
        </a:graphic>
      </p:graphicFrame>
    </p:spTree>
    <p:extLst>
      <p:ext uri="{BB962C8B-B14F-4D97-AF65-F5344CB8AC3E}">
        <p14:creationId xmlns:p14="http://schemas.microsoft.com/office/powerpoint/2010/main" val="1881849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44</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9" name="Tekstvak 8">
            <a:extLst>
              <a:ext uri="{FF2B5EF4-FFF2-40B4-BE49-F238E27FC236}">
                <a16:creationId xmlns:a16="http://schemas.microsoft.com/office/drawing/2014/main" id="{478FA821-8BB8-3FC4-8317-DE1E07A2D7A5}"/>
              </a:ext>
            </a:extLst>
          </p:cNvPr>
          <p:cNvSpPr txBox="1"/>
          <p:nvPr/>
        </p:nvSpPr>
        <p:spPr>
          <a:xfrm>
            <a:off x="2900191" y="2741866"/>
            <a:ext cx="6108852" cy="2585323"/>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Sneller en/of makkelijker veranderbaar: </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L</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agere inkomenscategorie </a:t>
            </a:r>
          </a:p>
          <a:p>
            <a:pPr marL="28575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Hoger opleidingsniveau</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V</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rouwen</a:t>
            </a:r>
          </a:p>
          <a:p>
            <a:endParaRPr lang="nl-NL" dirty="0">
              <a:solidFill>
                <a:schemeClr val="tx2">
                  <a:lumMod val="75000"/>
                </a:schemeClr>
              </a:solidFill>
              <a:latin typeface="+mj-lt"/>
              <a:ea typeface="Times New Roman" panose="02020603050405020304" pitchFamily="18" charset="0"/>
              <a:cs typeface="Times New Roman" panose="02020603050405020304" pitchFamily="18" charset="0"/>
            </a:endParaRPr>
          </a:p>
          <a:p>
            <a:r>
              <a:rPr lang="nl-NL" i="1" dirty="0">
                <a:solidFill>
                  <a:schemeClr val="tx2">
                    <a:lumMod val="75000"/>
                  </a:schemeClr>
                </a:solidFill>
                <a:latin typeface="+mj-lt"/>
                <a:ea typeface="Times New Roman" panose="02020603050405020304" pitchFamily="18" charset="0"/>
                <a:cs typeface="Times New Roman" panose="02020603050405020304" pitchFamily="18" charset="0"/>
              </a:rPr>
              <a:t>Moeizamer:</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Hogere inkomenscategorie</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Lager opleidingsniveau</a:t>
            </a: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Times New Roman" panose="02020603050405020304" pitchFamily="18" charset="0"/>
              </a:rPr>
              <a:t>Mannen</a:t>
            </a:r>
          </a:p>
        </p:txBody>
      </p:sp>
      <p:sp>
        <p:nvSpPr>
          <p:cNvPr id="11" name="Titel 1">
            <a:extLst>
              <a:ext uri="{FF2B5EF4-FFF2-40B4-BE49-F238E27FC236}">
                <a16:creationId xmlns:a16="http://schemas.microsoft.com/office/drawing/2014/main" id="{8B987E0F-D1B7-8E2B-E8A0-B9C7C1A0F724}"/>
              </a:ext>
            </a:extLst>
          </p:cNvPr>
          <p:cNvSpPr txBox="1">
            <a:spLocks/>
          </p:cNvSpPr>
          <p:nvPr/>
        </p:nvSpPr>
        <p:spPr>
          <a:xfrm>
            <a:off x="2900191" y="838348"/>
            <a:ext cx="8075104" cy="1025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solidFill>
                  <a:schemeClr val="accent1"/>
                </a:solidFill>
              </a:rPr>
              <a:t>Statistische</a:t>
            </a:r>
            <a:r>
              <a:rPr lang="en-US" sz="4800" dirty="0">
                <a:solidFill>
                  <a:schemeClr val="accent1"/>
                </a:solidFill>
              </a:rPr>
              <a:t> </a:t>
            </a:r>
            <a:r>
              <a:rPr lang="en-US" sz="4800" dirty="0" err="1">
                <a:solidFill>
                  <a:schemeClr val="accent1"/>
                </a:solidFill>
              </a:rPr>
              <a:t>analyse</a:t>
            </a:r>
            <a:endParaRPr lang="en-US" sz="4800" dirty="0">
              <a:solidFill>
                <a:schemeClr val="accent1"/>
              </a:solidFill>
            </a:endParaRPr>
          </a:p>
        </p:txBody>
      </p:sp>
    </p:spTree>
    <p:extLst>
      <p:ext uri="{BB962C8B-B14F-4D97-AF65-F5344CB8AC3E}">
        <p14:creationId xmlns:p14="http://schemas.microsoft.com/office/powerpoint/2010/main" val="29966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jdelijke aanduiding voor datum 1">
            <a:extLst>
              <a:ext uri="{FF2B5EF4-FFF2-40B4-BE49-F238E27FC236}">
                <a16:creationId xmlns:a16="http://schemas.microsoft.com/office/drawing/2014/main" id="{F3C1D85C-065B-93D7-709B-D68C3BA79D35}"/>
              </a:ext>
            </a:extLst>
          </p:cNvPr>
          <p:cNvSpPr>
            <a:spLocks noGrp="1"/>
          </p:cNvSpPr>
          <p:nvPr>
            <p:ph type="dt" sz="half" idx="10"/>
          </p:nvPr>
        </p:nvSpPr>
        <p:spPr>
          <a:xfrm>
            <a:off x="643467" y="6356350"/>
            <a:ext cx="2743200" cy="365125"/>
          </a:xfrm>
        </p:spPr>
        <p:txBody>
          <a:bodyPr>
            <a:normAutofit/>
          </a:bodyPr>
          <a:lstStyle/>
          <a:p>
            <a:pPr rtl="0">
              <a:spcAft>
                <a:spcPts val="600"/>
              </a:spcAft>
            </a:pPr>
            <a:r>
              <a:rPr lang="nl-NL" noProof="0"/>
              <a:t>3-9-20XX</a:t>
            </a:r>
          </a:p>
        </p:txBody>
      </p:sp>
      <p:sp>
        <p:nvSpPr>
          <p:cNvPr id="3" name="Tijdelijke aanduiding voor voettekst 2">
            <a:extLst>
              <a:ext uri="{FF2B5EF4-FFF2-40B4-BE49-F238E27FC236}">
                <a16:creationId xmlns:a16="http://schemas.microsoft.com/office/drawing/2014/main" id="{F5F42C51-C6E8-4813-78F0-70A90BB5C3B9}"/>
              </a:ext>
            </a:extLst>
          </p:cNvPr>
          <p:cNvSpPr>
            <a:spLocks noGrp="1"/>
          </p:cNvSpPr>
          <p:nvPr>
            <p:ph type="ftr" sz="quarter" idx="11"/>
          </p:nvPr>
        </p:nvSpPr>
        <p:spPr>
          <a:xfrm>
            <a:off x="4038600" y="6356350"/>
            <a:ext cx="4114800" cy="365125"/>
          </a:xfrm>
        </p:spPr>
        <p:txBody>
          <a:bodyPr>
            <a:normAutofit/>
          </a:bodyPr>
          <a:lstStyle/>
          <a:p>
            <a:pPr rtl="0">
              <a:spcAft>
                <a:spcPts val="600"/>
              </a:spcAft>
            </a:pPr>
            <a:r>
              <a:rPr lang="nl-NL" noProof="0"/>
              <a:t>Presentatietitel</a:t>
            </a:r>
          </a:p>
        </p:txBody>
      </p:sp>
      <p:sp>
        <p:nvSpPr>
          <p:cNvPr id="4" name="Tijdelijke aanduiding voor dianummer 3">
            <a:extLst>
              <a:ext uri="{FF2B5EF4-FFF2-40B4-BE49-F238E27FC236}">
                <a16:creationId xmlns:a16="http://schemas.microsoft.com/office/drawing/2014/main" id="{04AB914C-AE20-88BC-BAF1-2B1EB8FD7327}"/>
              </a:ext>
            </a:extLst>
          </p:cNvPr>
          <p:cNvSpPr>
            <a:spLocks noGrp="1"/>
          </p:cNvSpPr>
          <p:nvPr>
            <p:ph type="sldNum" sz="quarter" idx="12"/>
          </p:nvPr>
        </p:nvSpPr>
        <p:spPr>
          <a:xfrm>
            <a:off x="8805333" y="6356350"/>
            <a:ext cx="2743200" cy="365125"/>
          </a:xfrm>
        </p:spPr>
        <p:txBody>
          <a:bodyPr>
            <a:normAutofit/>
          </a:bodyPr>
          <a:lstStyle/>
          <a:p>
            <a:pPr rtl="0">
              <a:spcAft>
                <a:spcPts val="600"/>
              </a:spcAft>
            </a:pPr>
            <a:fld id="{B9713C8C-8E70-45D5-AE59-23E60168254E}" type="slidenum">
              <a:rPr lang="nl-NL" noProof="0" smtClean="0"/>
              <a:pPr rtl="0">
                <a:spcAft>
                  <a:spcPts val="600"/>
                </a:spcAft>
              </a:pPr>
              <a:t>45</a:t>
            </a:fld>
            <a:endParaRPr lang="nl-NL" noProof="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Afbeelding 19" descr="Afbeelding met tekst, diagram, schermopname, Lettertype&#10;&#10;Automatisch gegenereerde beschrijving">
            <a:extLst>
              <a:ext uri="{FF2B5EF4-FFF2-40B4-BE49-F238E27FC236}">
                <a16:creationId xmlns:a16="http://schemas.microsoft.com/office/drawing/2014/main" id="{F60FE044-C3A2-E1A6-2DE5-3FCABCE9F33D}"/>
              </a:ext>
            </a:extLst>
          </p:cNvPr>
          <p:cNvPicPr>
            <a:picLocks noChangeAspect="1"/>
          </p:cNvPicPr>
          <p:nvPr/>
        </p:nvPicPr>
        <p:blipFill>
          <a:blip r:embed="rId2"/>
          <a:stretch>
            <a:fillRect/>
          </a:stretch>
        </p:blipFill>
        <p:spPr>
          <a:xfrm>
            <a:off x="643467" y="246308"/>
            <a:ext cx="11034373" cy="6206835"/>
          </a:xfrm>
          <a:prstGeom prst="rect">
            <a:avLst/>
          </a:prstGeom>
        </p:spPr>
      </p:pic>
      <p:sp>
        <p:nvSpPr>
          <p:cNvPr id="34" name="Tekstvak 33">
            <a:extLst>
              <a:ext uri="{FF2B5EF4-FFF2-40B4-BE49-F238E27FC236}">
                <a16:creationId xmlns:a16="http://schemas.microsoft.com/office/drawing/2014/main" id="{DEC2B977-AD3B-6BC8-5343-697693196270}"/>
              </a:ext>
            </a:extLst>
          </p:cNvPr>
          <p:cNvSpPr txBox="1"/>
          <p:nvPr/>
        </p:nvSpPr>
        <p:spPr>
          <a:xfrm>
            <a:off x="8257153" y="5500511"/>
            <a:ext cx="3759594" cy="830997"/>
          </a:xfrm>
          <a:prstGeom prst="rect">
            <a:avLst/>
          </a:prstGeom>
          <a:noFill/>
        </p:spPr>
        <p:txBody>
          <a:bodyPr wrap="square" rtlCol="0">
            <a:spAutoFit/>
          </a:bodyPr>
          <a:lstStyle/>
          <a:p>
            <a:r>
              <a:rPr lang="en-US" sz="2400" dirty="0">
                <a:solidFill>
                  <a:schemeClr val="bg2">
                    <a:lumMod val="10000"/>
                  </a:schemeClr>
                </a:solidFill>
                <a:latin typeface="+mj-lt"/>
              </a:rPr>
              <a:t>Model of predictors of environmental behavior</a:t>
            </a:r>
            <a:endParaRPr lang="en-NL" sz="2400" dirty="0">
              <a:solidFill>
                <a:schemeClr val="bg2">
                  <a:lumMod val="10000"/>
                </a:schemeClr>
              </a:solidFill>
              <a:latin typeface="+mj-lt"/>
            </a:endParaRPr>
          </a:p>
        </p:txBody>
      </p:sp>
    </p:spTree>
    <p:extLst>
      <p:ext uri="{BB962C8B-B14F-4D97-AF65-F5344CB8AC3E}">
        <p14:creationId xmlns:p14="http://schemas.microsoft.com/office/powerpoint/2010/main" val="3470893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jdelijke aanduiding voor datum 1">
            <a:extLst>
              <a:ext uri="{FF2B5EF4-FFF2-40B4-BE49-F238E27FC236}">
                <a16:creationId xmlns:a16="http://schemas.microsoft.com/office/drawing/2014/main" id="{A3E8026D-D834-A3F7-207B-9123143B534C}"/>
              </a:ext>
            </a:extLst>
          </p:cNvPr>
          <p:cNvSpPr>
            <a:spLocks noGrp="1"/>
          </p:cNvSpPr>
          <p:nvPr>
            <p:ph type="dt" sz="half" idx="10"/>
          </p:nvPr>
        </p:nvSpPr>
        <p:spPr>
          <a:xfrm>
            <a:off x="643467" y="6356350"/>
            <a:ext cx="2743200" cy="365125"/>
          </a:xfrm>
        </p:spPr>
        <p:txBody>
          <a:bodyPr>
            <a:normAutofit/>
          </a:bodyPr>
          <a:lstStyle/>
          <a:p>
            <a:pPr rtl="0">
              <a:spcAft>
                <a:spcPts val="600"/>
              </a:spcAft>
            </a:pPr>
            <a:r>
              <a:rPr lang="nl-NL" noProof="0"/>
              <a:t>3-9-20XX</a:t>
            </a:r>
          </a:p>
        </p:txBody>
      </p:sp>
      <p:sp>
        <p:nvSpPr>
          <p:cNvPr id="4" name="Tijdelijke aanduiding voor dianummer 3">
            <a:extLst>
              <a:ext uri="{FF2B5EF4-FFF2-40B4-BE49-F238E27FC236}">
                <a16:creationId xmlns:a16="http://schemas.microsoft.com/office/drawing/2014/main" id="{9226273D-6644-1F69-0B99-962DB953B449}"/>
              </a:ext>
            </a:extLst>
          </p:cNvPr>
          <p:cNvSpPr>
            <a:spLocks noGrp="1"/>
          </p:cNvSpPr>
          <p:nvPr>
            <p:ph type="sldNum" sz="quarter" idx="12"/>
          </p:nvPr>
        </p:nvSpPr>
        <p:spPr>
          <a:xfrm>
            <a:off x="8805333" y="6356350"/>
            <a:ext cx="2743200" cy="365125"/>
          </a:xfrm>
        </p:spPr>
        <p:txBody>
          <a:bodyPr>
            <a:normAutofit/>
          </a:bodyPr>
          <a:lstStyle/>
          <a:p>
            <a:pPr rtl="0">
              <a:spcAft>
                <a:spcPts val="600"/>
              </a:spcAft>
            </a:pPr>
            <a:fld id="{B9713C8C-8E70-45D5-AE59-23E60168254E}" type="slidenum">
              <a:rPr lang="nl-NL" noProof="0" smtClean="0"/>
              <a:pPr rtl="0">
                <a:spcAft>
                  <a:spcPts val="600"/>
                </a:spcAft>
              </a:pPr>
              <a:t>46</a:t>
            </a:fld>
            <a:endParaRPr lang="nl-NL" noProof="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fbeelding 12" descr="Afbeelding met diagram, Lettertype, tekst, schermopname&#10;&#10;Automatisch gegenereerde beschrijving">
            <a:extLst>
              <a:ext uri="{FF2B5EF4-FFF2-40B4-BE49-F238E27FC236}">
                <a16:creationId xmlns:a16="http://schemas.microsoft.com/office/drawing/2014/main" id="{41DB744F-48BD-F5CD-D126-68AE8D30314A}"/>
              </a:ext>
            </a:extLst>
          </p:cNvPr>
          <p:cNvPicPr>
            <a:picLocks noChangeAspect="1"/>
          </p:cNvPicPr>
          <p:nvPr/>
        </p:nvPicPr>
        <p:blipFill>
          <a:blip r:embed="rId2"/>
          <a:stretch>
            <a:fillRect/>
          </a:stretch>
        </p:blipFill>
        <p:spPr>
          <a:xfrm>
            <a:off x="287026" y="288485"/>
            <a:ext cx="11617948" cy="6535096"/>
          </a:xfrm>
          <a:prstGeom prst="rect">
            <a:avLst/>
          </a:prstGeom>
        </p:spPr>
      </p:pic>
      <p:sp>
        <p:nvSpPr>
          <p:cNvPr id="6" name="Tekstvak 5">
            <a:extLst>
              <a:ext uri="{FF2B5EF4-FFF2-40B4-BE49-F238E27FC236}">
                <a16:creationId xmlns:a16="http://schemas.microsoft.com/office/drawing/2014/main" id="{8E0E5789-6250-179F-629D-11A706D18180}"/>
              </a:ext>
            </a:extLst>
          </p:cNvPr>
          <p:cNvSpPr txBox="1"/>
          <p:nvPr/>
        </p:nvSpPr>
        <p:spPr>
          <a:xfrm>
            <a:off x="8021304" y="5478467"/>
            <a:ext cx="3759594" cy="461665"/>
          </a:xfrm>
          <a:prstGeom prst="rect">
            <a:avLst/>
          </a:prstGeom>
          <a:noFill/>
        </p:spPr>
        <p:txBody>
          <a:bodyPr wrap="square" rtlCol="0">
            <a:spAutoFit/>
          </a:bodyPr>
          <a:lstStyle/>
          <a:p>
            <a:r>
              <a:rPr lang="en-US" sz="2400" dirty="0">
                <a:solidFill>
                  <a:schemeClr val="bg2">
                    <a:lumMod val="10000"/>
                  </a:schemeClr>
                </a:solidFill>
                <a:latin typeface="+mj-lt"/>
              </a:rPr>
              <a:t>Norm Activation Model</a:t>
            </a:r>
            <a:endParaRPr lang="en-NL" sz="2400" dirty="0">
              <a:solidFill>
                <a:schemeClr val="bg2">
                  <a:lumMod val="10000"/>
                </a:schemeClr>
              </a:solidFill>
              <a:latin typeface="+mj-lt"/>
            </a:endParaRPr>
          </a:p>
        </p:txBody>
      </p:sp>
    </p:spTree>
    <p:extLst>
      <p:ext uri="{BB962C8B-B14F-4D97-AF65-F5344CB8AC3E}">
        <p14:creationId xmlns:p14="http://schemas.microsoft.com/office/powerpoint/2010/main" val="1729262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jdelijke aanduiding voor datum 1">
            <a:extLst>
              <a:ext uri="{FF2B5EF4-FFF2-40B4-BE49-F238E27FC236}">
                <a16:creationId xmlns:a16="http://schemas.microsoft.com/office/drawing/2014/main" id="{A7B05519-B048-338D-A424-1044FC6D2E2E}"/>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a:t>3-9-20XX</a:t>
            </a:r>
          </a:p>
        </p:txBody>
      </p:sp>
      <p:sp>
        <p:nvSpPr>
          <p:cNvPr id="3" name="Tijdelijke aanduiding voor voettekst 2">
            <a:extLst>
              <a:ext uri="{FF2B5EF4-FFF2-40B4-BE49-F238E27FC236}">
                <a16:creationId xmlns:a16="http://schemas.microsoft.com/office/drawing/2014/main" id="{D1982138-1785-C8B4-F3C7-91EC16B5ED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Presentatietitel</a:t>
            </a:r>
          </a:p>
        </p:txBody>
      </p:sp>
      <p:sp>
        <p:nvSpPr>
          <p:cNvPr id="4" name="Tijdelijke aanduiding voor dianummer 3">
            <a:extLst>
              <a:ext uri="{FF2B5EF4-FFF2-40B4-BE49-F238E27FC236}">
                <a16:creationId xmlns:a16="http://schemas.microsoft.com/office/drawing/2014/main" id="{D1762ED5-91FE-4AF5-DEF6-EEAF994CE20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47</a:t>
            </a:fld>
            <a:endParaRPr lang="en-US" noProof="0"/>
          </a:p>
        </p:txBody>
      </p:sp>
      <p:sp>
        <p:nvSpPr>
          <p:cNvPr id="6" name="Titel 1">
            <a:extLst>
              <a:ext uri="{FF2B5EF4-FFF2-40B4-BE49-F238E27FC236}">
                <a16:creationId xmlns:a16="http://schemas.microsoft.com/office/drawing/2014/main" id="{B793E161-32D3-54E0-AC86-EB07CA5D8EFE}"/>
              </a:ext>
            </a:extLst>
          </p:cNvPr>
          <p:cNvSpPr txBox="1">
            <a:spLocks/>
          </p:cNvSpPr>
          <p:nvPr/>
        </p:nvSpPr>
        <p:spPr>
          <a:xfrm>
            <a:off x="1454486" y="2601255"/>
            <a:ext cx="2169185" cy="10258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solidFill>
                  <a:schemeClr val="accent1"/>
                </a:solidFill>
              </a:rPr>
              <a:t>Advies</a:t>
            </a:r>
            <a:endParaRPr lang="en-US" sz="4800" dirty="0">
              <a:solidFill>
                <a:schemeClr val="accent1"/>
              </a:solidFill>
            </a:endParaRPr>
          </a:p>
        </p:txBody>
      </p:sp>
      <p:sp>
        <p:nvSpPr>
          <p:cNvPr id="8" name="Tekstvak 7">
            <a:extLst>
              <a:ext uri="{FF2B5EF4-FFF2-40B4-BE49-F238E27FC236}">
                <a16:creationId xmlns:a16="http://schemas.microsoft.com/office/drawing/2014/main" id="{6A9242B3-E4C7-D674-6381-89950ADFF730}"/>
              </a:ext>
            </a:extLst>
          </p:cNvPr>
          <p:cNvSpPr txBox="1"/>
          <p:nvPr/>
        </p:nvSpPr>
        <p:spPr>
          <a:xfrm>
            <a:off x="4442551" y="1646187"/>
            <a:ext cx="6108852" cy="3416320"/>
          </a:xfrm>
          <a:prstGeom prst="rect">
            <a:avLst/>
          </a:prstGeom>
          <a:noFill/>
        </p:spPr>
        <p:txBody>
          <a:bodyPr wrap="square">
            <a:spAutoFit/>
          </a:bodyPr>
          <a:lstStyle/>
          <a:p>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Doelstelling 2: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Hoe kan de NMZH het beste effectief inspelen op de waarden en overtuigingen van de doelgroep om hen te stimuleren tot milieuvriendelijker gedrag?</a:t>
            </a:r>
          </a:p>
          <a:p>
            <a:endParaRPr lang="nl-NL" dirty="0">
              <a:solidFill>
                <a:schemeClr val="tx2">
                  <a:lumMod val="75000"/>
                </a:schemeClr>
              </a:solidFill>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Arial" panose="020B0604020202020204" pitchFamily="34" charset="0"/>
              </a:rPr>
              <a:t>E</a:t>
            </a:r>
            <a:r>
              <a:rPr lang="nl-NL" sz="1800" spc="0" dirty="0">
                <a:solidFill>
                  <a:schemeClr val="tx2">
                    <a:lumMod val="75000"/>
                  </a:schemeClr>
                </a:solidFill>
                <a:effectLst/>
                <a:latin typeface="+mj-lt"/>
                <a:ea typeface="Times New Roman" panose="02020603050405020304" pitchFamily="18" charset="0"/>
                <a:cs typeface="Times New Roman" panose="02020603050405020304" pitchFamily="18" charset="0"/>
              </a:rPr>
              <a:t>ffectievere strategieën ontwikkelen om meer diverse bewoners uit het Regentessekwartier te betrekken bij groene projecten in de buurt.</a:t>
            </a:r>
            <a:r>
              <a:rPr lang="nl-NL" sz="1800" spc="0" dirty="0">
                <a:solidFill>
                  <a:schemeClr val="tx2">
                    <a:lumMod val="75000"/>
                  </a:schemeClr>
                </a:solidFill>
                <a:effectLst/>
                <a:latin typeface="+mj-lt"/>
                <a:ea typeface="Times New Roman" panose="02020603050405020304" pitchFamily="18" charset="0"/>
                <a:cs typeface="Arial" panose="020B0604020202020204" pitchFamily="34" charset="0"/>
              </a:rPr>
              <a:t> </a:t>
            </a:r>
            <a:r>
              <a:rPr lang="nl-NL" dirty="0">
                <a:solidFill>
                  <a:schemeClr val="tx2">
                    <a:lumMod val="75000"/>
                  </a:schemeClr>
                </a:solidFill>
                <a:latin typeface="+mj-lt"/>
                <a:ea typeface="Times New Roman" panose="02020603050405020304" pitchFamily="18" charset="0"/>
                <a:cs typeface="Arial" panose="020B0604020202020204" pitchFamily="34" charset="0"/>
              </a:rPr>
              <a:t>E</a:t>
            </a:r>
            <a:r>
              <a:rPr lang="nl-NL" sz="1800" spc="0" dirty="0">
                <a:solidFill>
                  <a:schemeClr val="tx2">
                    <a:lumMod val="75000"/>
                  </a:schemeClr>
                </a:solidFill>
                <a:effectLst/>
                <a:latin typeface="+mj-lt"/>
                <a:ea typeface="Times New Roman" panose="02020603050405020304" pitchFamily="18" charset="0"/>
                <a:cs typeface="Times New Roman" panose="02020603050405020304" pitchFamily="18" charset="0"/>
              </a:rPr>
              <a:t>ffectievere strategieën voor milieuvriendelijker gedrag ter verlaging stikstofuitstoot.</a:t>
            </a:r>
            <a:endParaRPr lang="nl-NL" sz="1800" spc="0" dirty="0">
              <a:solidFill>
                <a:schemeClr val="tx2">
                  <a:lumMod val="75000"/>
                </a:schemeClr>
              </a:solidFill>
              <a:effectLst/>
              <a:latin typeface="+mj-lt"/>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nl-NL" dirty="0">
                <a:solidFill>
                  <a:schemeClr val="tx2">
                    <a:lumMod val="75000"/>
                  </a:schemeClr>
                </a:solidFill>
                <a:latin typeface="+mj-lt"/>
                <a:ea typeface="Times New Roman" panose="02020603050405020304" pitchFamily="18" charset="0"/>
                <a:cs typeface="Arial" panose="020B0604020202020204" pitchFamily="34" charset="0"/>
              </a:rPr>
              <a:t>G</a:t>
            </a:r>
            <a:r>
              <a:rPr lang="nl-NL" sz="1800" spc="0" dirty="0">
                <a:solidFill>
                  <a:schemeClr val="tx2">
                    <a:lumMod val="75000"/>
                  </a:schemeClr>
                </a:solidFill>
                <a:effectLst/>
                <a:latin typeface="+mj-lt"/>
                <a:ea typeface="Times New Roman" panose="02020603050405020304" pitchFamily="18" charset="0"/>
                <a:cs typeface="Arial" panose="020B0604020202020204" pitchFamily="34" charset="0"/>
              </a:rPr>
              <a:t>emeentelijke stikstoftafel </a:t>
            </a:r>
          </a:p>
          <a:p>
            <a:pPr marL="285750" indent="-285750">
              <a:buFont typeface="Arial" panose="020B0604020202020204" pitchFamily="34" charset="0"/>
              <a:buChar char="•"/>
            </a:pPr>
            <a:endParaRPr lang="en-NL" dirty="0">
              <a:solidFill>
                <a:schemeClr val="tx2">
                  <a:lumMod val="75000"/>
                </a:schemeClr>
              </a:solidFill>
              <a:latin typeface="+mj-lt"/>
            </a:endParaRPr>
          </a:p>
        </p:txBody>
      </p:sp>
    </p:spTree>
    <p:extLst>
      <p:ext uri="{BB962C8B-B14F-4D97-AF65-F5344CB8AC3E}">
        <p14:creationId xmlns:p14="http://schemas.microsoft.com/office/powerpoint/2010/main" val="42118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Algemene</a:t>
            </a:r>
            <a:r>
              <a:rPr lang="en-US" sz="4800" dirty="0">
                <a:solidFill>
                  <a:schemeClr val="accent1"/>
                </a:solidFill>
              </a:rPr>
              <a:t> </a:t>
            </a:r>
            <a:r>
              <a:rPr lang="en-US" sz="4800" dirty="0" err="1">
                <a:solidFill>
                  <a:schemeClr val="accent1"/>
                </a:solidFill>
              </a:rPr>
              <a:t>aanbeveling</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844526" y="2196279"/>
            <a:ext cx="4977578" cy="3062306"/>
          </a:xfrm>
        </p:spPr>
        <p:txBody>
          <a:bodyPr vert="horz" lIns="91440" tIns="45720" rIns="91440" bIns="45720" rtlCol="0" anchor="ctr">
            <a:normAutofit/>
          </a:bodyPr>
          <a:lstStyle/>
          <a:p>
            <a:pPr marL="342900" indent="-285750">
              <a:buFont typeface="Arial" panose="020B0604020202020204" pitchFamily="34" charset="0"/>
              <a:buChar char="•"/>
            </a:pPr>
            <a:r>
              <a:rPr lang="nl-NL" sz="1800" dirty="0">
                <a:solidFill>
                  <a:schemeClr val="tx2">
                    <a:lumMod val="75000"/>
                  </a:schemeClr>
                </a:solidFill>
                <a:latin typeface="+mj-lt"/>
              </a:rPr>
              <a:t>Resultaten en advies presenteren bij partners</a:t>
            </a:r>
          </a:p>
          <a:p>
            <a:pPr marL="342900" indent="-285750">
              <a:buFont typeface="Arial" panose="020B0604020202020204" pitchFamily="34" charset="0"/>
              <a:buChar char="•"/>
            </a:pPr>
            <a:endParaRPr lang="nl-NL" sz="1800" dirty="0">
              <a:solidFill>
                <a:schemeClr val="tx2">
                  <a:lumMod val="75000"/>
                </a:schemeClr>
              </a:solidFill>
              <a:latin typeface="+mj-lt"/>
            </a:endParaRPr>
          </a:p>
          <a:p>
            <a:pPr marL="800100" lvl="1" indent="-285750">
              <a:buFont typeface="Arial" panose="020B0604020202020204" pitchFamily="34" charset="0"/>
              <a:buChar char="•"/>
            </a:pPr>
            <a:r>
              <a:rPr lang="nl-NL" sz="1600" dirty="0">
                <a:solidFill>
                  <a:schemeClr val="tx2">
                    <a:lumMod val="75000"/>
                  </a:schemeClr>
                </a:solidFill>
                <a:effectLst/>
                <a:latin typeface="+mj-lt"/>
                <a:ea typeface="Times New Roman" panose="02020603050405020304" pitchFamily="18" charset="0"/>
                <a:cs typeface="Times New Roman" panose="02020603050405020304" pitchFamily="18" charset="0"/>
              </a:rPr>
              <a:t>Duurzaam Den Haag, Steenbreek</a:t>
            </a:r>
          </a:p>
          <a:p>
            <a:pPr marL="800100" lvl="1" indent="-285750">
              <a:buFont typeface="Arial" panose="020B0604020202020204" pitchFamily="34" charset="0"/>
              <a:buChar char="•"/>
            </a:pPr>
            <a:r>
              <a:rPr lang="nl-NL" sz="1600" dirty="0">
                <a:solidFill>
                  <a:schemeClr val="tx2">
                    <a:lumMod val="75000"/>
                  </a:schemeClr>
                </a:solidFill>
                <a:latin typeface="+mj-lt"/>
              </a:rPr>
              <a:t>Groenblauwe overleg</a:t>
            </a:r>
          </a:p>
          <a:p>
            <a:pPr marL="800100" lvl="1" indent="-285750">
              <a:buFont typeface="Arial" panose="020B0604020202020204" pitchFamily="34" charset="0"/>
              <a:buChar char="•"/>
            </a:pPr>
            <a:r>
              <a:rPr lang="nl-NL" sz="1600" dirty="0">
                <a:solidFill>
                  <a:schemeClr val="tx2">
                    <a:lumMod val="75000"/>
                  </a:schemeClr>
                </a:solidFill>
                <a:latin typeface="+mj-lt"/>
              </a:rPr>
              <a:t>NMF Kennislunch’</a:t>
            </a:r>
          </a:p>
          <a:p>
            <a:pPr marL="800100" lvl="1" indent="-285750">
              <a:buFont typeface="Arial" panose="020B0604020202020204" pitchFamily="34" charset="0"/>
              <a:buChar char="•"/>
            </a:pPr>
            <a:r>
              <a:rPr lang="nl-NL" sz="1600" dirty="0">
                <a:solidFill>
                  <a:schemeClr val="tx2">
                    <a:lumMod val="75000"/>
                  </a:schemeClr>
                </a:solidFill>
                <a:effectLst/>
                <a:latin typeface="+mj-lt"/>
                <a:ea typeface="Times New Roman" panose="02020603050405020304" pitchFamily="18" charset="0"/>
                <a:cs typeface="Times New Roman" panose="02020603050405020304" pitchFamily="18" charset="0"/>
              </a:rPr>
              <a:t>Milieucentra</a:t>
            </a:r>
          </a:p>
          <a:p>
            <a:pPr marL="800100" lvl="1" indent="-285750">
              <a:buFont typeface="Arial" panose="020B0604020202020204" pitchFamily="34" charset="0"/>
              <a:buChar char="•"/>
            </a:pPr>
            <a:endParaRPr lang="en-NL" sz="16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Onlinevergadering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7627025" y="1828800"/>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48</a:t>
            </a:fld>
            <a:endParaRPr lang="en-US" noProof="0"/>
          </a:p>
        </p:txBody>
      </p:sp>
    </p:spTree>
    <p:extLst>
      <p:ext uri="{BB962C8B-B14F-4D97-AF65-F5344CB8AC3E}">
        <p14:creationId xmlns:p14="http://schemas.microsoft.com/office/powerpoint/2010/main" val="13978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I</a:t>
            </a:r>
            <a:r>
              <a:rPr lang="en-US" sz="4800" kern="1200" dirty="0" err="1">
                <a:solidFill>
                  <a:schemeClr val="accent1"/>
                </a:solidFill>
                <a:latin typeface="+mj-lt"/>
                <a:ea typeface="+mj-ea"/>
                <a:cs typeface="+mj-cs"/>
              </a:rPr>
              <a:t>nspelen</a:t>
            </a:r>
            <a:r>
              <a:rPr lang="en-US" sz="4800" kern="1200" dirty="0">
                <a:solidFill>
                  <a:schemeClr val="accent1"/>
                </a:solidFill>
                <a:latin typeface="+mj-lt"/>
                <a:ea typeface="+mj-ea"/>
                <a:cs typeface="+mj-cs"/>
              </a:rPr>
              <a:t> op </a:t>
            </a:r>
            <a:r>
              <a:rPr lang="en-US" sz="4800" kern="1200" dirty="0" err="1">
                <a:solidFill>
                  <a:schemeClr val="accent1"/>
                </a:solidFill>
                <a:latin typeface="+mj-lt"/>
                <a:ea typeface="+mj-ea"/>
                <a:cs typeface="+mj-cs"/>
              </a:rPr>
              <a:t>wa</a:t>
            </a:r>
            <a:r>
              <a:rPr lang="en-US" sz="4800" dirty="0" err="1">
                <a:solidFill>
                  <a:schemeClr val="accent1"/>
                </a:solidFill>
              </a:rPr>
              <a:t>arden</a:t>
            </a:r>
            <a:r>
              <a:rPr lang="en-US" sz="4800" dirty="0">
                <a:solidFill>
                  <a:schemeClr val="accent1"/>
                </a:solidFill>
              </a:rPr>
              <a:t> </a:t>
            </a:r>
            <a:r>
              <a:rPr lang="en-US" sz="4800" dirty="0" err="1">
                <a:solidFill>
                  <a:schemeClr val="accent1"/>
                </a:solidFill>
              </a:rPr>
              <a:t>voor</a:t>
            </a:r>
            <a:r>
              <a:rPr lang="en-US" sz="4800" dirty="0">
                <a:solidFill>
                  <a:schemeClr val="accent1"/>
                </a:solidFill>
              </a:rPr>
              <a:t> </a:t>
            </a:r>
            <a:r>
              <a:rPr lang="en-US" sz="4800" dirty="0" err="1">
                <a:solidFill>
                  <a:schemeClr val="accent1"/>
                </a:solidFill>
              </a:rPr>
              <a:t>milieuvriendelijker</a:t>
            </a:r>
            <a:r>
              <a:rPr lang="en-US" sz="4800" dirty="0">
                <a:solidFill>
                  <a:schemeClr val="accent1"/>
                </a:solidFill>
              </a:rPr>
              <a:t> </a:t>
            </a:r>
            <a:r>
              <a:rPr lang="en-US" sz="4800" dirty="0" err="1">
                <a:solidFill>
                  <a:schemeClr val="accent1"/>
                </a:solidFill>
              </a:rPr>
              <a:t>gedrag</a:t>
            </a:r>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926460" y="2027105"/>
            <a:ext cx="4977578" cy="4027940"/>
          </a:xfrm>
        </p:spPr>
        <p:txBody>
          <a:bodyPr vert="horz" lIns="91440" tIns="45720" rIns="91440" bIns="45720" rtlCol="0" anchor="ctr">
            <a:normAutofit/>
          </a:bodyPr>
          <a:lstStyle/>
          <a:p>
            <a:pPr marL="342900" indent="-285750">
              <a:buFont typeface="Arial" panose="020B0604020202020204" pitchFamily="34" charset="0"/>
              <a:buChar char="•"/>
            </a:pPr>
            <a:r>
              <a:rPr lang="nl-NL" sz="1800" i="1" dirty="0">
                <a:solidFill>
                  <a:schemeClr val="tx2">
                    <a:lumMod val="75000"/>
                  </a:schemeClr>
                </a:solidFill>
                <a:latin typeface="+mj-lt"/>
              </a:rPr>
              <a:t>Aanbeveling 1: </a:t>
            </a:r>
            <a:r>
              <a:rPr lang="nl-NL" sz="1800" dirty="0">
                <a:solidFill>
                  <a:schemeClr val="tx2">
                    <a:lumMod val="75000"/>
                  </a:schemeClr>
                </a:solidFill>
                <a:latin typeface="+mj-lt"/>
              </a:rPr>
              <a:t>inzetten van ‘</a:t>
            </a:r>
            <a:r>
              <a:rPr lang="nl-NL" sz="1800" dirty="0" err="1">
                <a:solidFill>
                  <a:schemeClr val="tx2">
                    <a:lumMod val="75000"/>
                  </a:schemeClr>
                </a:solidFill>
                <a:latin typeface="+mj-lt"/>
              </a:rPr>
              <a:t>self</a:t>
            </a:r>
            <a:r>
              <a:rPr lang="nl-NL" sz="1800" dirty="0">
                <a:solidFill>
                  <a:schemeClr val="tx2">
                    <a:lumMod val="75000"/>
                  </a:schemeClr>
                </a:solidFill>
                <a:latin typeface="+mj-lt"/>
              </a:rPr>
              <a:t>-</a:t>
            </a:r>
            <a:r>
              <a:rPr lang="nl-NL" sz="1800" dirty="0" err="1">
                <a:solidFill>
                  <a:schemeClr val="tx2">
                    <a:lumMod val="75000"/>
                  </a:schemeClr>
                </a:solidFill>
                <a:latin typeface="+mj-lt"/>
              </a:rPr>
              <a:t>transcendence</a:t>
            </a:r>
            <a:r>
              <a:rPr lang="nl-NL" sz="1800" dirty="0">
                <a:solidFill>
                  <a:schemeClr val="tx2">
                    <a:lumMod val="75000"/>
                  </a:schemeClr>
                </a:solidFill>
                <a:latin typeface="+mj-lt"/>
              </a:rPr>
              <a:t>’-strategieën. </a:t>
            </a:r>
          </a:p>
          <a:p>
            <a:pPr marL="800100" lvl="1" indent="-285750">
              <a:buFont typeface="Arial" panose="020B0604020202020204" pitchFamily="34" charset="0"/>
              <a:buChar char="•"/>
            </a:pPr>
            <a:r>
              <a:rPr lang="en-US" sz="1600" dirty="0" err="1">
                <a:solidFill>
                  <a:schemeClr val="tx2">
                    <a:lumMod val="75000"/>
                  </a:schemeClr>
                </a:solidFill>
                <a:effectLst/>
                <a:latin typeface="+mj-lt"/>
                <a:ea typeface="Times New Roman" panose="02020603050405020304" pitchFamily="18" charset="0"/>
                <a:cs typeface="Times New Roman" panose="02020603050405020304" pitchFamily="18" charset="0"/>
              </a:rPr>
              <a:t>Behouden</a:t>
            </a:r>
            <a:r>
              <a:rPr lang="en-US" sz="16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600" dirty="0" err="1">
                <a:solidFill>
                  <a:schemeClr val="tx2">
                    <a:lumMod val="75000"/>
                  </a:schemeClr>
                </a:solidFill>
                <a:effectLst/>
                <a:latin typeface="+mj-lt"/>
                <a:ea typeface="Times New Roman" panose="02020603050405020304" pitchFamily="18" charset="0"/>
                <a:cs typeface="Times New Roman" panose="02020603050405020304" pitchFamily="18" charset="0"/>
              </a:rPr>
              <a:t>intrinsieke</a:t>
            </a:r>
            <a:r>
              <a:rPr lang="en-US" sz="16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600" dirty="0" err="1">
                <a:solidFill>
                  <a:schemeClr val="tx2">
                    <a:lumMod val="75000"/>
                  </a:schemeClr>
                </a:solidFill>
                <a:effectLst/>
                <a:latin typeface="+mj-lt"/>
                <a:ea typeface="Times New Roman" panose="02020603050405020304" pitchFamily="18" charset="0"/>
                <a:cs typeface="Times New Roman" panose="02020603050405020304" pitchFamily="18" charset="0"/>
              </a:rPr>
              <a:t>motivatie</a:t>
            </a:r>
            <a:endParaRPr lang="en-US" sz="16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800100" lvl="1" indent="-285750">
              <a:buFont typeface="Arial" panose="020B0604020202020204" pitchFamily="34" charset="0"/>
              <a:buChar char="•"/>
            </a:pPr>
            <a:r>
              <a:rPr lang="en-US" sz="1600" dirty="0" err="1">
                <a:solidFill>
                  <a:schemeClr val="tx2">
                    <a:lumMod val="75000"/>
                  </a:schemeClr>
                </a:solidFill>
                <a:latin typeface="+mj-lt"/>
                <a:ea typeface="Times New Roman" panose="02020603050405020304" pitchFamily="18" charset="0"/>
                <a:cs typeface="Times New Roman" panose="02020603050405020304" pitchFamily="18" charset="0"/>
              </a:rPr>
              <a:t>Beter</a:t>
            </a:r>
            <a:r>
              <a:rPr lang="en-US" sz="1600" dirty="0">
                <a:solidFill>
                  <a:schemeClr val="tx2">
                    <a:lumMod val="75000"/>
                  </a:schemeClr>
                </a:solidFill>
                <a:latin typeface="+mj-lt"/>
                <a:ea typeface="Times New Roman" panose="02020603050405020304" pitchFamily="18" charset="0"/>
                <a:cs typeface="Times New Roman" panose="02020603050405020304" pitchFamily="18" charset="0"/>
              </a:rPr>
              <a:t> </a:t>
            </a:r>
            <a:r>
              <a:rPr lang="en-US" sz="1600" dirty="0" err="1">
                <a:solidFill>
                  <a:schemeClr val="tx2">
                    <a:lumMod val="75000"/>
                  </a:schemeClr>
                </a:solidFill>
                <a:latin typeface="+mj-lt"/>
                <a:ea typeface="Times New Roman" panose="02020603050405020304" pitchFamily="18" charset="0"/>
                <a:cs typeface="Times New Roman" panose="02020603050405020304" pitchFamily="18" charset="0"/>
              </a:rPr>
              <a:t>voor</a:t>
            </a:r>
            <a:r>
              <a:rPr lang="en-US" sz="1600" dirty="0">
                <a:solidFill>
                  <a:schemeClr val="tx2">
                    <a:lumMod val="75000"/>
                  </a:schemeClr>
                </a:solidFill>
                <a:latin typeface="+mj-lt"/>
                <a:ea typeface="Times New Roman" panose="02020603050405020304" pitchFamily="18" charset="0"/>
                <a:cs typeface="Times New Roman" panose="02020603050405020304" pitchFamily="18" charset="0"/>
              </a:rPr>
              <a:t> </a:t>
            </a:r>
            <a:r>
              <a:rPr lang="en-US" sz="1600" dirty="0" err="1">
                <a:solidFill>
                  <a:schemeClr val="tx2">
                    <a:lumMod val="75000"/>
                  </a:schemeClr>
                </a:solidFill>
                <a:latin typeface="+mj-lt"/>
                <a:ea typeface="Times New Roman" panose="02020603050405020304" pitchFamily="18" charset="0"/>
                <a:cs typeface="Times New Roman" panose="02020603050405020304" pitchFamily="18" charset="0"/>
              </a:rPr>
              <a:t>gedragsverandering</a:t>
            </a:r>
            <a:r>
              <a:rPr lang="en-US" sz="1600" dirty="0">
                <a:solidFill>
                  <a:schemeClr val="tx2">
                    <a:lumMod val="75000"/>
                  </a:schemeClr>
                </a:solidFill>
                <a:latin typeface="+mj-lt"/>
                <a:ea typeface="Times New Roman" panose="02020603050405020304" pitchFamily="18" charset="0"/>
                <a:cs typeface="Times New Roman" panose="02020603050405020304" pitchFamily="18" charset="0"/>
              </a:rPr>
              <a:t> op de </a:t>
            </a:r>
            <a:r>
              <a:rPr lang="en-US" sz="1600" dirty="0" err="1">
                <a:solidFill>
                  <a:schemeClr val="tx2">
                    <a:lumMod val="75000"/>
                  </a:schemeClr>
                </a:solidFill>
                <a:latin typeface="+mj-lt"/>
                <a:ea typeface="Times New Roman" panose="02020603050405020304" pitchFamily="18" charset="0"/>
                <a:cs typeface="Times New Roman" panose="02020603050405020304" pitchFamily="18" charset="0"/>
              </a:rPr>
              <a:t>lange</a:t>
            </a:r>
            <a:r>
              <a:rPr lang="en-US" sz="1600" dirty="0">
                <a:solidFill>
                  <a:schemeClr val="tx2">
                    <a:lumMod val="75000"/>
                  </a:schemeClr>
                </a:solidFill>
                <a:latin typeface="+mj-lt"/>
                <a:ea typeface="Times New Roman" panose="02020603050405020304" pitchFamily="18" charset="0"/>
                <a:cs typeface="Times New Roman" panose="02020603050405020304" pitchFamily="18" charset="0"/>
              </a:rPr>
              <a:t> </a:t>
            </a:r>
            <a:r>
              <a:rPr lang="en-US" sz="1600" dirty="0" err="1">
                <a:solidFill>
                  <a:schemeClr val="tx2">
                    <a:lumMod val="75000"/>
                  </a:schemeClr>
                </a:solidFill>
                <a:latin typeface="+mj-lt"/>
                <a:ea typeface="Times New Roman" panose="02020603050405020304" pitchFamily="18" charset="0"/>
                <a:cs typeface="Times New Roman" panose="02020603050405020304" pitchFamily="18" charset="0"/>
              </a:rPr>
              <a:t>termijn</a:t>
            </a:r>
            <a:endParaRPr lang="en-US" sz="1600" dirty="0">
              <a:solidFill>
                <a:schemeClr val="tx2">
                  <a:lumMod val="75000"/>
                </a:schemeClr>
              </a:solidFill>
              <a:latin typeface="+mj-lt"/>
              <a:ea typeface="Times New Roman" panose="02020603050405020304" pitchFamily="18" charset="0"/>
              <a:cs typeface="Times New Roman" panose="02020603050405020304" pitchFamily="18" charset="0"/>
            </a:endParaRPr>
          </a:p>
          <a:p>
            <a:pPr marL="800100" lvl="1" indent="-285750">
              <a:buFont typeface="Arial" panose="020B0604020202020204" pitchFamily="34" charset="0"/>
              <a:buChar char="•"/>
            </a:pPr>
            <a:r>
              <a:rPr lang="nl-NL" sz="1600" dirty="0">
                <a:solidFill>
                  <a:schemeClr val="tx2">
                    <a:lumMod val="75000"/>
                  </a:schemeClr>
                </a:solidFill>
                <a:latin typeface="+mj-lt"/>
              </a:rPr>
              <a:t>positieve ‘</a:t>
            </a:r>
            <a:r>
              <a:rPr lang="nl-NL" sz="1600" dirty="0" err="1">
                <a:solidFill>
                  <a:schemeClr val="tx2">
                    <a:lumMod val="75000"/>
                  </a:schemeClr>
                </a:solidFill>
                <a:latin typeface="+mj-lt"/>
              </a:rPr>
              <a:t>spill</a:t>
            </a:r>
            <a:r>
              <a:rPr lang="nl-NL" sz="1600" dirty="0">
                <a:solidFill>
                  <a:schemeClr val="tx2">
                    <a:lumMod val="75000"/>
                  </a:schemeClr>
                </a:solidFill>
                <a:latin typeface="+mj-lt"/>
              </a:rPr>
              <a:t>-over’ effecten </a:t>
            </a:r>
          </a:p>
          <a:p>
            <a:pPr marL="800100" lvl="1" indent="-285750">
              <a:buFont typeface="Arial" panose="020B0604020202020204" pitchFamily="34" charset="0"/>
              <a:buChar char="•"/>
            </a:pPr>
            <a:r>
              <a:rPr lang="nl-NL" sz="1600" dirty="0">
                <a:solidFill>
                  <a:schemeClr val="tx2">
                    <a:lumMod val="75000"/>
                  </a:schemeClr>
                </a:solidFill>
                <a:effectLst/>
                <a:latin typeface="+mj-lt"/>
                <a:ea typeface="Times New Roman" panose="02020603050405020304" pitchFamily="18" charset="0"/>
                <a:cs typeface="Times New Roman" panose="02020603050405020304" pitchFamily="18" charset="0"/>
              </a:rPr>
              <a:t>Ervaren positieve emoties</a:t>
            </a:r>
          </a:p>
          <a:p>
            <a:pPr marL="800100" lvl="1" indent="-285750">
              <a:buFont typeface="Arial" panose="020B0604020202020204" pitchFamily="34" charset="0"/>
              <a:buChar char="•"/>
            </a:pPr>
            <a:r>
              <a:rPr lang="nl-NL" sz="1600" dirty="0">
                <a:solidFill>
                  <a:schemeClr val="tx2">
                    <a:lumMod val="75000"/>
                  </a:schemeClr>
                </a:solidFill>
                <a:latin typeface="+mj-lt"/>
                <a:ea typeface="Times New Roman" panose="02020603050405020304" pitchFamily="18" charset="0"/>
                <a:cs typeface="Times New Roman" panose="02020603050405020304" pitchFamily="18" charset="0"/>
              </a:rPr>
              <a:t>Sterke waardenbasis vanuit resultaten</a:t>
            </a:r>
            <a:endParaRPr lang="nl-NL" sz="16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800100" lvl="1" indent="-285750">
              <a:buFont typeface="Arial" panose="020B0604020202020204" pitchFamily="34" charset="0"/>
              <a:buChar char="•"/>
            </a:pPr>
            <a:endParaRPr lang="en-NL" sz="16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Hoofd met radertjes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8121726" y="1629089"/>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49</a:t>
            </a:fld>
            <a:endParaRPr lang="en-US" noProof="0"/>
          </a:p>
        </p:txBody>
      </p:sp>
    </p:spTree>
    <p:extLst>
      <p:ext uri="{BB962C8B-B14F-4D97-AF65-F5344CB8AC3E}">
        <p14:creationId xmlns:p14="http://schemas.microsoft.com/office/powerpoint/2010/main" val="5125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anim calcmode="lin" valueType="num">
                                      <p:cBhvr additive="base">
                                        <p:cTn id="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1" y="802955"/>
            <a:ext cx="7138490" cy="1025845"/>
          </a:xfrm>
        </p:spPr>
        <p:txBody>
          <a:bodyPr vert="horz" lIns="91440" tIns="45720" rIns="91440" bIns="45720" rtlCol="0" anchor="ctr">
            <a:noAutofit/>
          </a:bodyPr>
          <a:lstStyle/>
          <a:p>
            <a:r>
              <a:rPr lang="en-US" sz="4800" dirty="0" err="1">
                <a:solidFill>
                  <a:schemeClr val="accent1"/>
                </a:solidFill>
              </a:rPr>
              <a:t>Doelstellingen</a:t>
            </a:r>
            <a:endParaRPr lang="en-US" sz="4800" kern="1200" dirty="0">
              <a:solidFill>
                <a:schemeClr val="accent1"/>
              </a:solidFill>
              <a:latin typeface="+mj-lt"/>
              <a:ea typeface="+mj-ea"/>
              <a:cs typeface="+mj-cs"/>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Roos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8005890" y="1695534"/>
            <a:ext cx="3155905" cy="3155905"/>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a:t>
            </a:fld>
            <a:endParaRPr lang="en-US" noProof="0"/>
          </a:p>
        </p:txBody>
      </p:sp>
      <p:sp>
        <p:nvSpPr>
          <p:cNvPr id="3" name="Tekstvak 2">
            <a:extLst>
              <a:ext uri="{FF2B5EF4-FFF2-40B4-BE49-F238E27FC236}">
                <a16:creationId xmlns:a16="http://schemas.microsoft.com/office/drawing/2014/main" id="{D021FDE5-3B7F-563A-42A9-C646BB792960}"/>
              </a:ext>
            </a:extLst>
          </p:cNvPr>
          <p:cNvSpPr txBox="1"/>
          <p:nvPr/>
        </p:nvSpPr>
        <p:spPr>
          <a:xfrm>
            <a:off x="804671" y="2266116"/>
            <a:ext cx="4791898" cy="2585323"/>
          </a:xfrm>
          <a:prstGeom prst="rect">
            <a:avLst/>
          </a:prstGeom>
          <a:noFill/>
        </p:spPr>
        <p:txBody>
          <a:bodyPr wrap="square" rtlCol="0">
            <a:spAutoFit/>
          </a:bodyPr>
          <a:lstStyle/>
          <a:p>
            <a:pPr marL="285750" indent="-285750">
              <a:buFont typeface="Arial" panose="020B0604020202020204" pitchFamily="34" charset="0"/>
              <a:buChar char="•"/>
            </a:pPr>
            <a:r>
              <a:rPr lang="nl-NL" i="1" dirty="0">
                <a:solidFill>
                  <a:schemeClr val="accent3">
                    <a:lumMod val="25000"/>
                  </a:schemeClr>
                </a:solidFill>
                <a:latin typeface="+mj-lt"/>
              </a:rPr>
              <a:t>Doelstelling 1.</a:t>
            </a:r>
            <a:r>
              <a:rPr lang="nl-NL" dirty="0">
                <a:solidFill>
                  <a:schemeClr val="accent3">
                    <a:lumMod val="25000"/>
                  </a:schemeClr>
                </a:solidFill>
                <a:latin typeface="+mj-lt"/>
              </a:rPr>
              <a:t> Het meten van waarden en overtuigingen over het milieu en specifiek over de vermindering van de individuele emissie van stikstofoxiden.</a:t>
            </a:r>
            <a:endParaRPr lang="nl-NL" dirty="0">
              <a:solidFill>
                <a:schemeClr val="accent3">
                  <a:lumMod val="25000"/>
                </a:schemeClr>
              </a:solidFill>
            </a:endParaRPr>
          </a:p>
          <a:p>
            <a:pPr marL="285750" indent="-285750">
              <a:buFont typeface="Arial" panose="020B0604020202020204" pitchFamily="34" charset="0"/>
              <a:buChar char="•"/>
            </a:pPr>
            <a:endParaRPr lang="nl-NL" dirty="0">
              <a:solidFill>
                <a:schemeClr val="accent3">
                  <a:lumMod val="25000"/>
                </a:schemeClr>
              </a:solidFill>
            </a:endParaRPr>
          </a:p>
          <a:p>
            <a:pPr marL="285750" indent="-285750">
              <a:buFont typeface="Arial" panose="020B0604020202020204" pitchFamily="34" charset="0"/>
              <a:buChar char="•"/>
            </a:pPr>
            <a:r>
              <a:rPr lang="nl-NL" i="1" dirty="0">
                <a:solidFill>
                  <a:schemeClr val="accent3">
                    <a:lumMod val="25000"/>
                  </a:schemeClr>
                </a:solidFill>
                <a:latin typeface="+mj-lt"/>
              </a:rPr>
              <a:t>Doelstelling 2. </a:t>
            </a:r>
            <a:r>
              <a:rPr lang="nl-NL" dirty="0">
                <a:solidFill>
                  <a:schemeClr val="accent3">
                    <a:lumMod val="25000"/>
                  </a:schemeClr>
                </a:solidFill>
                <a:latin typeface="+mj-lt"/>
              </a:rPr>
              <a:t>Het schrijven van een gedragsbeoordeling en inschatting van toekomstig gedrag en advies ter stimulering milieuvriendelijk gedrag.</a:t>
            </a:r>
            <a:endParaRPr lang="en-NL" dirty="0">
              <a:solidFill>
                <a:schemeClr val="accent3">
                  <a:lumMod val="25000"/>
                </a:schemeClr>
              </a:solidFill>
              <a:latin typeface="+mj-lt"/>
            </a:endParaRPr>
          </a:p>
        </p:txBody>
      </p:sp>
    </p:spTree>
    <p:extLst>
      <p:ext uri="{BB962C8B-B14F-4D97-AF65-F5344CB8AC3E}">
        <p14:creationId xmlns:p14="http://schemas.microsoft.com/office/powerpoint/2010/main" val="233405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I</a:t>
            </a:r>
            <a:r>
              <a:rPr lang="en-US" sz="4800" kern="1200" dirty="0" err="1">
                <a:solidFill>
                  <a:schemeClr val="accent1"/>
                </a:solidFill>
                <a:latin typeface="+mj-lt"/>
                <a:ea typeface="+mj-ea"/>
                <a:cs typeface="+mj-cs"/>
              </a:rPr>
              <a:t>nspelen</a:t>
            </a:r>
            <a:r>
              <a:rPr lang="en-US" sz="4800" kern="1200" dirty="0">
                <a:solidFill>
                  <a:schemeClr val="accent1"/>
                </a:solidFill>
                <a:latin typeface="+mj-lt"/>
                <a:ea typeface="+mj-ea"/>
                <a:cs typeface="+mj-cs"/>
              </a:rPr>
              <a:t> op </a:t>
            </a:r>
            <a:r>
              <a:rPr lang="en-US" sz="4800" kern="1200" dirty="0" err="1">
                <a:solidFill>
                  <a:schemeClr val="accent1"/>
                </a:solidFill>
                <a:latin typeface="+mj-lt"/>
                <a:ea typeface="+mj-ea"/>
                <a:cs typeface="+mj-cs"/>
              </a:rPr>
              <a:t>wa</a:t>
            </a:r>
            <a:r>
              <a:rPr lang="en-US" sz="4800" dirty="0" err="1">
                <a:solidFill>
                  <a:schemeClr val="accent1"/>
                </a:solidFill>
              </a:rPr>
              <a:t>arden</a:t>
            </a:r>
            <a:r>
              <a:rPr lang="en-US" sz="4800" dirty="0">
                <a:solidFill>
                  <a:schemeClr val="accent1"/>
                </a:solidFill>
              </a:rPr>
              <a:t> </a:t>
            </a:r>
            <a:r>
              <a:rPr lang="en-US" sz="4800" dirty="0" err="1">
                <a:solidFill>
                  <a:schemeClr val="accent1"/>
                </a:solidFill>
              </a:rPr>
              <a:t>voor</a:t>
            </a:r>
            <a:r>
              <a:rPr lang="en-US" sz="4800" dirty="0">
                <a:solidFill>
                  <a:schemeClr val="accent1"/>
                </a:solidFill>
              </a:rPr>
              <a:t> </a:t>
            </a:r>
            <a:r>
              <a:rPr lang="en-US" sz="4800" dirty="0" err="1">
                <a:solidFill>
                  <a:schemeClr val="accent1"/>
                </a:solidFill>
              </a:rPr>
              <a:t>milieuvriendelijker</a:t>
            </a:r>
            <a:r>
              <a:rPr lang="en-US" sz="4800" dirty="0">
                <a:solidFill>
                  <a:schemeClr val="accent1"/>
                </a:solidFill>
              </a:rPr>
              <a:t> </a:t>
            </a:r>
            <a:r>
              <a:rPr lang="en-US" sz="4800" dirty="0" err="1">
                <a:solidFill>
                  <a:schemeClr val="accent1"/>
                </a:solidFill>
              </a:rPr>
              <a:t>gedrag</a:t>
            </a:r>
            <a:r>
              <a:rPr lang="nl-NL" sz="1800" b="1" dirty="0">
                <a:solidFill>
                  <a:srgbClr val="8AB833"/>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901591" y="2209667"/>
            <a:ext cx="4977578" cy="4329245"/>
          </a:xfrm>
        </p:spPr>
        <p:txBody>
          <a:bodyPr vert="horz" lIns="91440" tIns="45720" rIns="91440" bIns="45720" rtlCol="0" anchor="ctr">
            <a:normAutofit/>
          </a:bodyPr>
          <a:lstStyle/>
          <a:p>
            <a:pPr marL="342900" indent="-285750">
              <a:buFont typeface="Arial" panose="020B0604020202020204" pitchFamily="34" charset="0"/>
              <a:buChar char="•"/>
            </a:pPr>
            <a:r>
              <a:rPr lang="nl-NL" i="1" dirty="0">
                <a:solidFill>
                  <a:schemeClr val="tx2">
                    <a:lumMod val="75000"/>
                  </a:schemeClr>
                </a:solidFill>
                <a:latin typeface="+mj-lt"/>
              </a:rPr>
              <a:t>Aanbeveling 2. </a:t>
            </a:r>
            <a:r>
              <a:rPr lang="nl-NL" dirty="0">
                <a:solidFill>
                  <a:schemeClr val="tx2">
                    <a:lumMod val="75000"/>
                  </a:schemeClr>
                </a:solidFill>
                <a:latin typeface="+mj-lt"/>
              </a:rPr>
              <a:t>Benoemen van </a:t>
            </a:r>
            <a:r>
              <a:rPr lang="nl-NL" dirty="0" err="1">
                <a:solidFill>
                  <a:schemeClr val="tx2">
                    <a:lumMod val="75000"/>
                  </a:schemeClr>
                </a:solidFill>
                <a:latin typeface="+mj-lt"/>
              </a:rPr>
              <a:t>biosferische</a:t>
            </a:r>
            <a:r>
              <a:rPr lang="nl-NL" dirty="0">
                <a:solidFill>
                  <a:schemeClr val="tx2">
                    <a:lumMod val="75000"/>
                  </a:schemeClr>
                </a:solidFill>
                <a:latin typeface="+mj-lt"/>
              </a:rPr>
              <a:t> groepswaarden</a:t>
            </a:r>
          </a:p>
          <a:p>
            <a:pPr marL="800100" lvl="1" indent="-285750">
              <a:buFont typeface="Arial" panose="020B0604020202020204" pitchFamily="34" charset="0"/>
              <a:buChar char="•"/>
            </a:pPr>
            <a:r>
              <a:rPr lang="nl-NL" sz="1600" dirty="0">
                <a:solidFill>
                  <a:schemeClr val="tx2">
                    <a:lumMod val="75000"/>
                  </a:schemeClr>
                </a:solidFill>
                <a:latin typeface="+mj-lt"/>
              </a:rPr>
              <a:t>meekrijgen bewoners met lage </a:t>
            </a:r>
            <a:r>
              <a:rPr lang="nl-NL" sz="1600" dirty="0" err="1">
                <a:solidFill>
                  <a:schemeClr val="tx2">
                    <a:lumMod val="75000"/>
                  </a:schemeClr>
                </a:solidFill>
                <a:latin typeface="+mj-lt"/>
              </a:rPr>
              <a:t>biosfersische</a:t>
            </a:r>
            <a:r>
              <a:rPr lang="nl-NL" sz="1600" dirty="0">
                <a:solidFill>
                  <a:schemeClr val="tx2">
                    <a:lumMod val="75000"/>
                  </a:schemeClr>
                </a:solidFill>
                <a:latin typeface="+mj-lt"/>
              </a:rPr>
              <a:t> waarden</a:t>
            </a:r>
          </a:p>
          <a:p>
            <a:pPr marL="800100" lvl="1" indent="-285750">
              <a:buFont typeface="Arial" panose="020B0604020202020204" pitchFamily="34" charset="0"/>
              <a:buChar char="•"/>
            </a:pPr>
            <a:r>
              <a:rPr lang="nl-NL" sz="1600" dirty="0">
                <a:solidFill>
                  <a:schemeClr val="tx2">
                    <a:lumMod val="75000"/>
                  </a:schemeClr>
                </a:solidFill>
                <a:latin typeface="+mj-lt"/>
              </a:rPr>
              <a:t>Zichtbaar maken van milieuvriendelijk gedrag en bijhorende milieumotieven</a:t>
            </a:r>
          </a:p>
          <a:p>
            <a:pPr marL="800100" lvl="1" indent="-285750">
              <a:buFont typeface="Arial" panose="020B0604020202020204" pitchFamily="34" charset="0"/>
              <a:buChar char="•"/>
            </a:pPr>
            <a:r>
              <a:rPr lang="nl-NL" sz="1600" dirty="0">
                <a:solidFill>
                  <a:schemeClr val="tx2">
                    <a:lumMod val="75000"/>
                  </a:schemeClr>
                </a:solidFill>
                <a:latin typeface="+mj-lt"/>
              </a:rPr>
              <a:t>Inspelen op de sociale norm en omgeving</a:t>
            </a:r>
          </a:p>
          <a:p>
            <a:pPr marL="800100" lvl="1" indent="-285750">
              <a:buFont typeface="Arial" panose="020B0604020202020204" pitchFamily="34" charset="0"/>
              <a:buChar char="•"/>
            </a:pPr>
            <a:r>
              <a:rPr lang="nl-NL" sz="1600" dirty="0">
                <a:solidFill>
                  <a:schemeClr val="tx2">
                    <a:lumMod val="75000"/>
                  </a:schemeClr>
                </a:solidFill>
                <a:latin typeface="+mj-lt"/>
              </a:rPr>
              <a:t>Groepswaarden versterken door design</a:t>
            </a:r>
            <a:endParaRPr lang="nl-NL" sz="1800" dirty="0">
              <a:solidFill>
                <a:schemeClr val="tx2">
                  <a:lumMod val="75000"/>
                </a:schemeClr>
              </a:solidFill>
              <a:latin typeface="+mj-lt"/>
            </a:endParaRPr>
          </a:p>
          <a:p>
            <a:pPr marL="514350" lvl="1"/>
            <a:endParaRPr lang="nl-NL" sz="1800" dirty="0">
              <a:solidFill>
                <a:schemeClr val="tx2">
                  <a:lumMod val="75000"/>
                </a:schemeClr>
              </a:solidFill>
              <a:latin typeface="+mj-lt"/>
            </a:endParaRPr>
          </a:p>
          <a:p>
            <a:pPr marL="514350" lvl="1"/>
            <a:r>
              <a:rPr lang="nl-NL" sz="1800" dirty="0">
                <a:solidFill>
                  <a:schemeClr val="tx2">
                    <a:lumMod val="75000"/>
                  </a:schemeClr>
                </a:solidFill>
                <a:latin typeface="+mj-lt"/>
              </a:rPr>
              <a:t>Ideeën: </a:t>
            </a:r>
          </a:p>
          <a:p>
            <a:pPr marL="1257300" lvl="2" indent="-285750">
              <a:buFont typeface="Arial" panose="020B0604020202020204" pitchFamily="34" charset="0"/>
              <a:buChar char="•"/>
            </a:pPr>
            <a:r>
              <a:rPr lang="nl-NL" sz="1600" dirty="0">
                <a:solidFill>
                  <a:schemeClr val="tx2">
                    <a:lumMod val="75000"/>
                  </a:schemeClr>
                </a:solidFill>
                <a:latin typeface="+mj-lt"/>
              </a:rPr>
              <a:t>acties van ‘de Groene Regentes’</a:t>
            </a:r>
          </a:p>
          <a:p>
            <a:pPr marL="1257300" lvl="2" indent="-285750">
              <a:buFont typeface="Arial" panose="020B0604020202020204" pitchFamily="34" charset="0"/>
              <a:buChar char="•"/>
            </a:pPr>
            <a:r>
              <a:rPr lang="nl-NL" sz="1600" dirty="0">
                <a:solidFill>
                  <a:schemeClr val="tx2">
                    <a:lumMod val="75000"/>
                  </a:schemeClr>
                </a:solidFill>
                <a:latin typeface="+mj-lt"/>
              </a:rPr>
              <a:t>Wijkactiviteiten met eten</a:t>
            </a:r>
          </a:p>
          <a:p>
            <a:pPr marL="1257300" lvl="2" indent="-285750">
              <a:buFont typeface="Arial" panose="020B0604020202020204" pitchFamily="34" charset="0"/>
              <a:buChar char="•"/>
            </a:pPr>
            <a:r>
              <a:rPr lang="nl-NL" sz="1600" dirty="0">
                <a:solidFill>
                  <a:schemeClr val="tx2">
                    <a:lumMod val="75000"/>
                  </a:schemeClr>
                </a:solidFill>
                <a:latin typeface="+mj-lt"/>
              </a:rPr>
              <a:t>Diverse bewoners laten vertellen over hun positieve ervaringen met de groene projecten</a:t>
            </a:r>
          </a:p>
          <a:p>
            <a:pPr marL="800100" lvl="1" indent="-285750">
              <a:buFont typeface="Arial" panose="020B0604020202020204" pitchFamily="34" charset="0"/>
              <a:buChar char="•"/>
            </a:pPr>
            <a:endParaRPr lang="en-NL" sz="16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Gebruikers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8121726" y="1629089"/>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50</a:t>
            </a:fld>
            <a:endParaRPr lang="en-US" noProof="0"/>
          </a:p>
        </p:txBody>
      </p:sp>
    </p:spTree>
    <p:extLst>
      <p:ext uri="{BB962C8B-B14F-4D97-AF65-F5344CB8AC3E}">
        <p14:creationId xmlns:p14="http://schemas.microsoft.com/office/powerpoint/2010/main" val="19473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
                                            <p:txEl>
                                              <p:pRg st="3" end="3"/>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I</a:t>
            </a:r>
            <a:r>
              <a:rPr lang="en-US" sz="4800" kern="1200" dirty="0" err="1">
                <a:solidFill>
                  <a:schemeClr val="accent1"/>
                </a:solidFill>
                <a:latin typeface="+mj-lt"/>
                <a:ea typeface="+mj-ea"/>
                <a:cs typeface="+mj-cs"/>
              </a:rPr>
              <a:t>nspelen</a:t>
            </a:r>
            <a:r>
              <a:rPr lang="en-US" sz="4800" kern="1200" dirty="0">
                <a:solidFill>
                  <a:schemeClr val="accent1"/>
                </a:solidFill>
                <a:latin typeface="+mj-lt"/>
                <a:ea typeface="+mj-ea"/>
                <a:cs typeface="+mj-cs"/>
              </a:rPr>
              <a:t> </a:t>
            </a:r>
            <a:r>
              <a:rPr lang="en-US" sz="4800" kern="1200" dirty="0" err="1">
                <a:solidFill>
                  <a:schemeClr val="accent1"/>
                </a:solidFill>
                <a:latin typeface="+mj-lt"/>
                <a:ea typeface="+mj-ea"/>
                <a:cs typeface="+mj-cs"/>
              </a:rPr>
              <a:t>overtuigingen</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844526" y="2196279"/>
            <a:ext cx="4977578" cy="3062306"/>
          </a:xfrm>
        </p:spPr>
        <p:txBody>
          <a:bodyPr vert="horz" lIns="91440" tIns="45720" rIns="91440" bIns="45720" rtlCol="0" anchor="ctr">
            <a:normAutofit/>
          </a:bodyPr>
          <a:lstStyle/>
          <a:p>
            <a:pPr marL="342900" indent="-285750">
              <a:buFont typeface="Arial" panose="020B0604020202020204" pitchFamily="34" charset="0"/>
              <a:buChar char="•"/>
            </a:pPr>
            <a:r>
              <a:rPr lang="nl-NL" sz="1800" i="1" dirty="0">
                <a:solidFill>
                  <a:schemeClr val="tx2">
                    <a:lumMod val="75000"/>
                  </a:schemeClr>
                </a:solidFill>
                <a:latin typeface="+mj-lt"/>
              </a:rPr>
              <a:t>Aanbeveling 3. </a:t>
            </a:r>
            <a:r>
              <a:rPr lang="nl-NL" sz="1800" dirty="0">
                <a:solidFill>
                  <a:schemeClr val="tx2">
                    <a:lumMod val="75000"/>
                  </a:schemeClr>
                </a:solidFill>
                <a:latin typeface="+mj-lt"/>
              </a:rPr>
              <a:t>Persoonlijk effectiviteitsgevoel verhogen.</a:t>
            </a:r>
          </a:p>
          <a:p>
            <a:pPr marL="342900" indent="-285750">
              <a:buFont typeface="Arial" panose="020B0604020202020204" pitchFamily="34" charset="0"/>
              <a:buChar char="•"/>
            </a:pPr>
            <a:endParaRPr lang="nl-NL" sz="1800" dirty="0">
              <a:solidFill>
                <a:schemeClr val="tx2">
                  <a:lumMod val="75000"/>
                </a:schemeClr>
              </a:solidFill>
              <a:latin typeface="+mj-lt"/>
            </a:endParaRPr>
          </a:p>
          <a:p>
            <a:pPr marL="800100" lvl="1" indent="-285750">
              <a:buFont typeface="Arial" panose="020B0604020202020204" pitchFamily="34" charset="0"/>
              <a:buChar char="•"/>
            </a:pPr>
            <a:r>
              <a:rPr lang="nl-NL" sz="1600" dirty="0">
                <a:solidFill>
                  <a:schemeClr val="tx2">
                    <a:lumMod val="75000"/>
                  </a:schemeClr>
                </a:solidFill>
                <a:latin typeface="+mj-lt"/>
              </a:rPr>
              <a:t>Door de impact die bepaald milieuvriendelijk gedrag heeft op de stikstofuitstoot van de stad zichtbaar te maken.</a:t>
            </a:r>
          </a:p>
          <a:p>
            <a:pPr marL="800100" lvl="1" indent="-285750">
              <a:buFont typeface="Arial" panose="020B0604020202020204" pitchFamily="34" charset="0"/>
              <a:buChar char="•"/>
            </a:pPr>
            <a:r>
              <a:rPr lang="nl-NL" sz="1600" dirty="0">
                <a:solidFill>
                  <a:schemeClr val="tx2">
                    <a:lumMod val="75000"/>
                  </a:schemeClr>
                </a:solidFill>
                <a:effectLst/>
                <a:latin typeface="+mj-lt"/>
                <a:ea typeface="Times New Roman" panose="02020603050405020304" pitchFamily="18" charset="0"/>
                <a:cs typeface="Times New Roman" panose="02020603050405020304" pitchFamily="18" charset="0"/>
              </a:rPr>
              <a:t>Idee posters langs fietspaden</a:t>
            </a:r>
            <a:endParaRPr lang="en-NL" sz="16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Aspiratie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7494822" y="1438975"/>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51</a:t>
            </a:fld>
            <a:endParaRPr lang="en-US" noProof="0"/>
          </a:p>
        </p:txBody>
      </p:sp>
    </p:spTree>
    <p:extLst>
      <p:ext uri="{BB962C8B-B14F-4D97-AF65-F5344CB8AC3E}">
        <p14:creationId xmlns:p14="http://schemas.microsoft.com/office/powerpoint/2010/main" val="3327351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I</a:t>
            </a:r>
            <a:r>
              <a:rPr lang="en-US" sz="4800" kern="1200" dirty="0" err="1">
                <a:solidFill>
                  <a:schemeClr val="accent1"/>
                </a:solidFill>
                <a:latin typeface="+mj-lt"/>
                <a:ea typeface="+mj-ea"/>
                <a:cs typeface="+mj-cs"/>
              </a:rPr>
              <a:t>nspelen</a:t>
            </a:r>
            <a:r>
              <a:rPr lang="en-US" sz="4800" kern="1200" dirty="0">
                <a:solidFill>
                  <a:schemeClr val="accent1"/>
                </a:solidFill>
                <a:latin typeface="+mj-lt"/>
                <a:ea typeface="+mj-ea"/>
                <a:cs typeface="+mj-cs"/>
              </a:rPr>
              <a:t> </a:t>
            </a:r>
            <a:r>
              <a:rPr lang="en-US" sz="4800" kern="1200" dirty="0" err="1">
                <a:solidFill>
                  <a:schemeClr val="accent1"/>
                </a:solidFill>
                <a:latin typeface="+mj-lt"/>
                <a:ea typeface="+mj-ea"/>
                <a:cs typeface="+mj-cs"/>
              </a:rPr>
              <a:t>overtuigingen</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844526" y="2196279"/>
            <a:ext cx="4977578" cy="3062306"/>
          </a:xfrm>
        </p:spPr>
        <p:txBody>
          <a:bodyPr vert="horz" lIns="91440" tIns="45720" rIns="91440" bIns="45720" rtlCol="0" anchor="ctr">
            <a:normAutofit/>
          </a:bodyPr>
          <a:lstStyle/>
          <a:p>
            <a:pPr marL="342900" indent="-285750">
              <a:buFont typeface="Arial" panose="020B0604020202020204" pitchFamily="34" charset="0"/>
              <a:buChar char="•"/>
            </a:pPr>
            <a:r>
              <a:rPr lang="nl-NL" sz="1800" i="1" dirty="0">
                <a:solidFill>
                  <a:schemeClr val="tx2">
                    <a:lumMod val="75000"/>
                  </a:schemeClr>
                </a:solidFill>
                <a:latin typeface="+mj-lt"/>
              </a:rPr>
              <a:t>Aanbeveling 4.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Verhogen kennis van het probleem en kennis van actie strategieën.</a:t>
            </a:r>
            <a:endParaRPr lang="nl-NL" sz="1800" dirty="0">
              <a:solidFill>
                <a:schemeClr val="tx2">
                  <a:lumMod val="75000"/>
                </a:schemeClr>
              </a:solidFill>
              <a:latin typeface="+mj-lt"/>
            </a:endParaRPr>
          </a:p>
          <a:p>
            <a:pPr marL="342900" indent="-285750">
              <a:buFont typeface="Arial" panose="020B0604020202020204" pitchFamily="34" charset="0"/>
              <a:buChar char="•"/>
            </a:pPr>
            <a:endParaRPr lang="nl-NL" sz="1800" dirty="0">
              <a:solidFill>
                <a:schemeClr val="tx2">
                  <a:lumMod val="75000"/>
                </a:schemeClr>
              </a:solidFill>
              <a:latin typeface="+mj-lt"/>
            </a:endParaRPr>
          </a:p>
          <a:p>
            <a:pPr marL="800100" lvl="1" indent="-285750">
              <a:buFont typeface="Arial" panose="020B0604020202020204" pitchFamily="34" charset="0"/>
              <a:buChar char="•"/>
            </a:pPr>
            <a:r>
              <a:rPr lang="nl-NL" sz="1600" dirty="0">
                <a:solidFill>
                  <a:schemeClr val="tx2">
                    <a:lumMod val="75000"/>
                  </a:schemeClr>
                </a:solidFill>
                <a:latin typeface="+mj-lt"/>
              </a:rPr>
              <a:t>Idee campagne</a:t>
            </a:r>
            <a:r>
              <a:rPr lang="en-US" sz="1600" dirty="0">
                <a:solidFill>
                  <a:schemeClr val="tx2">
                    <a:lumMod val="75000"/>
                  </a:schemeClr>
                </a:solidFill>
                <a:latin typeface="+mj-lt"/>
                <a:cs typeface="Times New Roman" panose="02020603050405020304" pitchFamily="18" charset="0"/>
              </a:rPr>
              <a:t>:</a:t>
            </a:r>
          </a:p>
          <a:p>
            <a:pPr marL="1257300" lvl="2" indent="-285750">
              <a:buFont typeface="Arial" panose="020B0604020202020204" pitchFamily="34" charset="0"/>
              <a:buChar char="•"/>
            </a:pPr>
            <a:r>
              <a:rPr lang="en-US" sz="1400" dirty="0">
                <a:solidFill>
                  <a:schemeClr val="tx2">
                    <a:lumMod val="75000"/>
                  </a:schemeClr>
                </a:solidFill>
                <a:latin typeface="+mj-lt"/>
                <a:cs typeface="Times New Roman" panose="02020603050405020304" pitchFamily="18" charset="0"/>
              </a:rPr>
              <a:t>Bord </a:t>
            </a:r>
            <a:r>
              <a:rPr lang="en-US" sz="1400" dirty="0" err="1">
                <a:solidFill>
                  <a:schemeClr val="tx2">
                    <a:lumMod val="75000"/>
                  </a:schemeClr>
                </a:solidFill>
                <a:latin typeface="+mj-lt"/>
                <a:cs typeface="Times New Roman" panose="02020603050405020304" pitchFamily="18" charset="0"/>
              </a:rPr>
              <a:t>langs</a:t>
            </a:r>
            <a:r>
              <a:rPr lang="en-US" sz="1400" dirty="0">
                <a:solidFill>
                  <a:schemeClr val="tx2">
                    <a:lumMod val="75000"/>
                  </a:schemeClr>
                </a:solidFill>
                <a:latin typeface="+mj-lt"/>
                <a:cs typeface="Times New Roman" panose="02020603050405020304" pitchFamily="18" charset="0"/>
              </a:rPr>
              <a:t> de </a:t>
            </a:r>
            <a:r>
              <a:rPr lang="en-US" sz="1400" dirty="0" err="1">
                <a:solidFill>
                  <a:schemeClr val="tx2">
                    <a:lumMod val="75000"/>
                  </a:schemeClr>
                </a:solidFill>
                <a:latin typeface="+mj-lt"/>
                <a:cs typeface="Times New Roman" panose="02020603050405020304" pitchFamily="18" charset="0"/>
              </a:rPr>
              <a:t>natuurgebieden</a:t>
            </a:r>
            <a:endParaRPr lang="en-US" sz="1400" dirty="0">
              <a:solidFill>
                <a:schemeClr val="tx2">
                  <a:lumMod val="75000"/>
                </a:schemeClr>
              </a:solidFill>
              <a:latin typeface="+mj-lt"/>
              <a:cs typeface="Times New Roman" panose="02020603050405020304" pitchFamily="18" charset="0"/>
            </a:endParaRPr>
          </a:p>
          <a:p>
            <a:pPr marL="1257300" lvl="2" indent="-285750">
              <a:buFont typeface="Arial" panose="020B0604020202020204" pitchFamily="34" charset="0"/>
              <a:buChar char="•"/>
            </a:pPr>
            <a:r>
              <a:rPr lang="en-US" sz="1400" dirty="0" err="1">
                <a:solidFill>
                  <a:schemeClr val="tx2">
                    <a:lumMod val="75000"/>
                  </a:schemeClr>
                </a:solidFill>
                <a:latin typeface="+mj-lt"/>
                <a:cs typeface="Times New Roman" panose="02020603050405020304" pitchFamily="18" charset="0"/>
              </a:rPr>
              <a:t>Metertjes</a:t>
            </a:r>
            <a:r>
              <a:rPr lang="en-US" sz="1400" dirty="0">
                <a:solidFill>
                  <a:schemeClr val="tx2">
                    <a:lumMod val="75000"/>
                  </a:schemeClr>
                </a:solidFill>
                <a:latin typeface="+mj-lt"/>
                <a:cs typeface="Times New Roman" panose="02020603050405020304" pitchFamily="18" charset="0"/>
              </a:rPr>
              <a:t> in de </a:t>
            </a:r>
            <a:r>
              <a:rPr lang="en-US" sz="1400" dirty="0" err="1">
                <a:solidFill>
                  <a:schemeClr val="tx2">
                    <a:lumMod val="75000"/>
                  </a:schemeClr>
                </a:solidFill>
                <a:latin typeface="+mj-lt"/>
                <a:cs typeface="Times New Roman" panose="02020603050405020304" pitchFamily="18" charset="0"/>
              </a:rPr>
              <a:t>stad</a:t>
            </a:r>
            <a:endParaRPr lang="en-US" sz="1400" dirty="0">
              <a:solidFill>
                <a:schemeClr val="tx2">
                  <a:lumMod val="75000"/>
                </a:schemeClr>
              </a:solidFill>
              <a:latin typeface="+mj-lt"/>
              <a:cs typeface="Times New Roman" panose="02020603050405020304" pitchFamily="18" charset="0"/>
            </a:endParaRPr>
          </a:p>
          <a:p>
            <a:pPr marL="1257300" lvl="2" indent="-285750">
              <a:buFont typeface="Arial" panose="020B0604020202020204" pitchFamily="34" charset="0"/>
              <a:buChar char="•"/>
            </a:pPr>
            <a:endParaRPr lang="en-US" sz="1400" dirty="0">
              <a:solidFill>
                <a:schemeClr val="tx2">
                  <a:lumMod val="75000"/>
                </a:schemeClr>
              </a:solidFill>
              <a:latin typeface="+mj-lt"/>
              <a:cs typeface="Times New Roman" panose="02020603050405020304" pitchFamily="18" charset="0"/>
            </a:endParaRPr>
          </a:p>
          <a:p>
            <a:pPr marL="1257300" lvl="2" indent="-285750">
              <a:buFont typeface="Arial" panose="020B0604020202020204" pitchFamily="34" charset="0"/>
              <a:buChar char="•"/>
            </a:pPr>
            <a:endParaRPr lang="nl-NL" sz="1400" dirty="0">
              <a:solidFill>
                <a:schemeClr val="tx2">
                  <a:lumMod val="75000"/>
                </a:schemeClr>
              </a:solidFill>
              <a:latin typeface="+mj-lt"/>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Persoon met een idee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7494822" y="1438975"/>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52</a:t>
            </a:fld>
            <a:endParaRPr lang="en-US" noProof="0"/>
          </a:p>
        </p:txBody>
      </p:sp>
    </p:spTree>
    <p:extLst>
      <p:ext uri="{BB962C8B-B14F-4D97-AF65-F5344CB8AC3E}">
        <p14:creationId xmlns:p14="http://schemas.microsoft.com/office/powerpoint/2010/main" val="19374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down)">
                                      <p:cBhvr>
                                        <p:cTn id="10" dur="500"/>
                                        <p:tgtEl>
                                          <p:spTgt spid="4">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I</a:t>
            </a:r>
            <a:r>
              <a:rPr lang="en-US" sz="4800" kern="1200" dirty="0" err="1">
                <a:solidFill>
                  <a:schemeClr val="accent1"/>
                </a:solidFill>
                <a:latin typeface="+mj-lt"/>
                <a:ea typeface="+mj-ea"/>
                <a:cs typeface="+mj-cs"/>
              </a:rPr>
              <a:t>nspelen</a:t>
            </a:r>
            <a:r>
              <a:rPr lang="en-US" sz="4800" kern="1200" dirty="0">
                <a:solidFill>
                  <a:schemeClr val="accent1"/>
                </a:solidFill>
                <a:latin typeface="+mj-lt"/>
                <a:ea typeface="+mj-ea"/>
                <a:cs typeface="+mj-cs"/>
              </a:rPr>
              <a:t> </a:t>
            </a:r>
            <a:r>
              <a:rPr lang="en-US" sz="4800" kern="1200" dirty="0" err="1">
                <a:solidFill>
                  <a:schemeClr val="accent1"/>
                </a:solidFill>
                <a:latin typeface="+mj-lt"/>
                <a:ea typeface="+mj-ea"/>
                <a:cs typeface="+mj-cs"/>
              </a:rPr>
              <a:t>overtuigingen</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844526" y="2196279"/>
            <a:ext cx="4977578" cy="3062306"/>
          </a:xfrm>
        </p:spPr>
        <p:txBody>
          <a:bodyPr vert="horz" lIns="91440" tIns="45720" rIns="91440" bIns="45720" rtlCol="0" anchor="ctr">
            <a:normAutofit/>
          </a:bodyPr>
          <a:lstStyle/>
          <a:p>
            <a:pPr marL="342900" indent="-285750">
              <a:buFont typeface="Arial" panose="020B0604020202020204" pitchFamily="34" charset="0"/>
              <a:buChar char="•"/>
            </a:pPr>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Aanbeveling 6. Verbondenheid natuur vergroten.</a:t>
            </a:r>
          </a:p>
          <a:p>
            <a:pPr marL="342900" indent="-285750">
              <a:buFont typeface="Arial" panose="020B0604020202020204" pitchFamily="34" charset="0"/>
              <a:buChar char="•"/>
            </a:pPr>
            <a:endParaRPr lang="nl-NL" sz="1800" i="1" dirty="0">
              <a:solidFill>
                <a:schemeClr val="tx2">
                  <a:lumMod val="75000"/>
                </a:schemeClr>
              </a:solidFill>
              <a:latin typeface="+mj-lt"/>
              <a:cs typeface="Times New Roman" panose="02020603050405020304" pitchFamily="18" charset="0"/>
            </a:endParaRPr>
          </a:p>
          <a:p>
            <a:pPr marL="800100" lvl="1" indent="-285750">
              <a:buFont typeface="Arial" panose="020B0604020202020204" pitchFamily="34" charset="0"/>
              <a:buChar char="•"/>
            </a:pPr>
            <a:r>
              <a:rPr lang="nl-NL" sz="1600" dirty="0">
                <a:solidFill>
                  <a:schemeClr val="tx2">
                    <a:lumMod val="75000"/>
                  </a:schemeClr>
                </a:solidFill>
                <a:latin typeface="+mj-lt"/>
                <a:ea typeface="Times New Roman" panose="02020603050405020304" pitchFamily="18" charset="0"/>
                <a:cs typeface="Times New Roman" panose="02020603050405020304" pitchFamily="18" charset="0"/>
              </a:rPr>
              <a:t>D</a:t>
            </a:r>
            <a:r>
              <a:rPr lang="nl-NL" sz="1600" dirty="0">
                <a:solidFill>
                  <a:schemeClr val="tx2">
                    <a:lumMod val="75000"/>
                  </a:schemeClr>
                </a:solidFill>
                <a:effectLst/>
                <a:latin typeface="+mj-lt"/>
                <a:ea typeface="Times New Roman" panose="02020603050405020304" pitchFamily="18" charset="0"/>
                <a:cs typeface="Times New Roman" panose="02020603050405020304" pitchFamily="18" charset="0"/>
              </a:rPr>
              <a:t>e natuurdocumentaire ‘Groene Stad Achter De Duinen’</a:t>
            </a:r>
          </a:p>
          <a:p>
            <a:pPr marL="800100" lvl="1" indent="-285750">
              <a:buFont typeface="Arial" panose="020B0604020202020204" pitchFamily="34" charset="0"/>
              <a:buChar char="•"/>
            </a:pPr>
            <a:r>
              <a:rPr lang="nl-NL" sz="1600" dirty="0">
                <a:solidFill>
                  <a:schemeClr val="tx2">
                    <a:lumMod val="75000"/>
                  </a:schemeClr>
                </a:solidFill>
                <a:latin typeface="+mj-lt"/>
                <a:cs typeface="Times New Roman" panose="02020603050405020304" pitchFamily="18" charset="0"/>
              </a:rPr>
              <a:t>Posters in wijkcentrum</a:t>
            </a:r>
            <a:endParaRPr lang="nl-NL" sz="1600" dirty="0">
              <a:solidFill>
                <a:schemeClr val="tx2">
                  <a:lumMod val="75000"/>
                </a:schemeClr>
              </a:solidFill>
              <a:latin typeface="+mj-lt"/>
            </a:endParaRPr>
          </a:p>
          <a:p>
            <a:pPr marL="1257300" lvl="2" indent="-285750">
              <a:buFont typeface="Arial" panose="020B0604020202020204" pitchFamily="34" charset="0"/>
              <a:buChar char="•"/>
            </a:pPr>
            <a:endParaRPr lang="en-US" sz="1400" dirty="0">
              <a:solidFill>
                <a:schemeClr val="tx2">
                  <a:lumMod val="75000"/>
                </a:schemeClr>
              </a:solidFill>
              <a:latin typeface="+mj-lt"/>
              <a:cs typeface="Times New Roman" panose="02020603050405020304" pitchFamily="18" charset="0"/>
            </a:endParaRPr>
          </a:p>
          <a:p>
            <a:pPr marL="1257300" lvl="2" indent="-285750">
              <a:buFont typeface="Arial" panose="020B0604020202020204" pitchFamily="34" charset="0"/>
              <a:buChar char="•"/>
            </a:pPr>
            <a:endParaRPr lang="nl-NL" sz="1400" dirty="0">
              <a:solidFill>
                <a:schemeClr val="tx2">
                  <a:lumMod val="75000"/>
                </a:schemeClr>
              </a:solidFill>
              <a:latin typeface="+mj-lt"/>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Scène in het bos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7494822" y="1438975"/>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53</a:t>
            </a:fld>
            <a:endParaRPr lang="en-US" noProof="0"/>
          </a:p>
        </p:txBody>
      </p:sp>
    </p:spTree>
    <p:extLst>
      <p:ext uri="{BB962C8B-B14F-4D97-AF65-F5344CB8AC3E}">
        <p14:creationId xmlns:p14="http://schemas.microsoft.com/office/powerpoint/2010/main" val="7195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Advies</a:t>
            </a:r>
            <a:r>
              <a:rPr lang="en-US" sz="4800" dirty="0">
                <a:solidFill>
                  <a:schemeClr val="accent1"/>
                </a:solidFill>
              </a:rPr>
              <a:t> </a:t>
            </a:r>
            <a:r>
              <a:rPr lang="en-US" sz="4800" dirty="0" err="1">
                <a:solidFill>
                  <a:schemeClr val="accent1"/>
                </a:solidFill>
              </a:rPr>
              <a:t>gemeentelijke</a:t>
            </a:r>
            <a:r>
              <a:rPr lang="en-US" sz="4800" dirty="0">
                <a:solidFill>
                  <a:schemeClr val="accent1"/>
                </a:solidFill>
              </a:rPr>
              <a:t> </a:t>
            </a:r>
            <a:r>
              <a:rPr lang="en-US" sz="4800" dirty="0" err="1">
                <a:solidFill>
                  <a:schemeClr val="accent1"/>
                </a:solidFill>
              </a:rPr>
              <a:t>stikstoftafel</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844526" y="2196279"/>
            <a:ext cx="4977578" cy="3062306"/>
          </a:xfrm>
        </p:spPr>
        <p:txBody>
          <a:bodyPr vert="horz" lIns="91440" tIns="45720" rIns="91440" bIns="45720" rtlCol="0" anchor="ctr">
            <a:normAutofit/>
          </a:bodyPr>
          <a:lstStyle/>
          <a:p>
            <a:pPr marL="342900" indent="-285750">
              <a:buFont typeface="Arial" panose="020B0604020202020204" pitchFamily="34" charset="0"/>
              <a:buChar char="•"/>
            </a:pPr>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Aanbeveling 7.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Huurders helpen verduurzamen</a:t>
            </a:r>
          </a:p>
          <a:p>
            <a:pPr marL="342900" indent="-285750">
              <a:buFont typeface="Arial" panose="020B0604020202020204" pitchFamily="34" charset="0"/>
              <a:buChar char="•"/>
            </a:pPr>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Aanbeveling 8.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Stoken van hout tegengaan</a:t>
            </a:r>
          </a:p>
          <a:p>
            <a:pPr marL="342900" indent="-285750">
              <a:buFont typeface="Arial" panose="020B0604020202020204" pitchFamily="34" charset="0"/>
              <a:buChar char="•"/>
            </a:pPr>
            <a:r>
              <a:rPr lang="nl-NL" sz="1800" i="1" dirty="0">
                <a:solidFill>
                  <a:schemeClr val="tx2">
                    <a:lumMod val="75000"/>
                  </a:schemeClr>
                </a:solidFill>
                <a:effectLst/>
                <a:latin typeface="+mj-lt"/>
                <a:ea typeface="Times New Roman" panose="02020603050405020304" pitchFamily="18" charset="0"/>
                <a:cs typeface="Times New Roman" panose="02020603050405020304" pitchFamily="18" charset="0"/>
              </a:rPr>
              <a:t>Aanbeveling 9. </a:t>
            </a: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De gemeente moet het goede voorbeeld geven.</a:t>
            </a:r>
            <a:endParaRPr lang="en-US" sz="1800" dirty="0">
              <a:solidFill>
                <a:schemeClr val="tx2">
                  <a:lumMod val="75000"/>
                </a:schemeClr>
              </a:solidFill>
              <a:latin typeface="+mj-lt"/>
              <a:cs typeface="Times New Roman" panose="02020603050405020304" pitchFamily="18" charset="0"/>
            </a:endParaRPr>
          </a:p>
          <a:p>
            <a:pPr marL="1257300" lvl="2" indent="-285750">
              <a:buFont typeface="Arial" panose="020B0604020202020204" pitchFamily="34" charset="0"/>
              <a:buChar char="•"/>
            </a:pPr>
            <a:endParaRPr lang="nl-NL" sz="1400" dirty="0">
              <a:solidFill>
                <a:schemeClr val="tx2">
                  <a:lumMod val="75000"/>
                </a:schemeClr>
              </a:solidFill>
              <a:latin typeface="+mj-lt"/>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Stad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7035865" y="1927459"/>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54</a:t>
            </a:fld>
            <a:endParaRPr lang="en-US" noProof="0"/>
          </a:p>
        </p:txBody>
      </p:sp>
    </p:spTree>
    <p:extLst>
      <p:ext uri="{BB962C8B-B14F-4D97-AF65-F5344CB8AC3E}">
        <p14:creationId xmlns:p14="http://schemas.microsoft.com/office/powerpoint/2010/main" val="52606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0" y="802955"/>
            <a:ext cx="10549129" cy="1025845"/>
          </a:xfrm>
        </p:spPr>
        <p:txBody>
          <a:bodyPr vert="horz" lIns="91440" tIns="45720" rIns="91440" bIns="45720" rtlCol="0" anchor="ctr">
            <a:noAutofit/>
          </a:bodyPr>
          <a:lstStyle/>
          <a:p>
            <a:r>
              <a:rPr lang="en-US" sz="4800" dirty="0" err="1">
                <a:solidFill>
                  <a:schemeClr val="accent1"/>
                </a:solidFill>
              </a:rPr>
              <a:t>Advies</a:t>
            </a:r>
            <a:r>
              <a:rPr lang="en-US" sz="4800" dirty="0">
                <a:solidFill>
                  <a:schemeClr val="accent1"/>
                </a:solidFill>
              </a:rPr>
              <a:t> </a:t>
            </a:r>
            <a:r>
              <a:rPr lang="en-US" sz="4800" dirty="0" err="1">
                <a:solidFill>
                  <a:schemeClr val="accent1"/>
                </a:solidFill>
              </a:rPr>
              <a:t>vervolgonderzoek</a:t>
            </a:r>
            <a:endParaRPr lang="en-US" sz="4800" kern="1200" dirty="0">
              <a:solidFill>
                <a:schemeClr val="accent1"/>
              </a:solidFill>
              <a:latin typeface="+mj-lt"/>
              <a:ea typeface="+mj-ea"/>
              <a:cs typeface="+mj-cs"/>
            </a:endParaRPr>
          </a:p>
        </p:txBody>
      </p:sp>
      <p:sp>
        <p:nvSpPr>
          <p:cNvPr id="4" name="Tijdelijke aanduiding voor tekst 3">
            <a:extLst>
              <a:ext uri="{FF2B5EF4-FFF2-40B4-BE49-F238E27FC236}">
                <a16:creationId xmlns:a16="http://schemas.microsoft.com/office/drawing/2014/main" id="{AD8A95C0-F217-D631-D2F4-B6951445964C}"/>
              </a:ext>
            </a:extLst>
          </p:cNvPr>
          <p:cNvSpPr>
            <a:spLocks noGrp="1"/>
          </p:cNvSpPr>
          <p:nvPr>
            <p:ph type="body" sz="half" idx="2"/>
          </p:nvPr>
        </p:nvSpPr>
        <p:spPr>
          <a:xfrm>
            <a:off x="844526" y="2196279"/>
            <a:ext cx="4977578" cy="3062306"/>
          </a:xfrm>
        </p:spPr>
        <p:txBody>
          <a:bodyPr vert="horz" lIns="91440" tIns="45720" rIns="91440" bIns="45720" rtlCol="0" anchor="ctr">
            <a:normAutofit/>
          </a:bodyPr>
          <a:lstStyle/>
          <a:p>
            <a:pPr marL="342900" indent="-285750">
              <a:buFont typeface="Arial" panose="020B0604020202020204" pitchFamily="34" charset="0"/>
              <a:buChar char="•"/>
            </a:pP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V-WOMS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uitbreiden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en</a:t>
            </a:r>
            <a:r>
              <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effectLst/>
                <a:latin typeface="+mj-lt"/>
                <a:ea typeface="Times New Roman" panose="02020603050405020304" pitchFamily="18" charset="0"/>
                <a:cs typeface="Times New Roman" panose="02020603050405020304" pitchFamily="18" charset="0"/>
              </a:rPr>
              <a:t>optimaliseren</a:t>
            </a:r>
            <a:endPar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r>
              <a:rPr lang="en-US" sz="1800" dirty="0" err="1">
                <a:solidFill>
                  <a:schemeClr val="tx2">
                    <a:lumMod val="75000"/>
                  </a:schemeClr>
                </a:solidFill>
                <a:latin typeface="+mj-lt"/>
                <a:ea typeface="Times New Roman" panose="02020603050405020304" pitchFamily="18" charset="0"/>
                <a:cs typeface="Times New Roman" panose="02020603050405020304" pitchFamily="18" charset="0"/>
              </a:rPr>
              <a:t>Simpelere</a:t>
            </a:r>
            <a:r>
              <a:rPr lang="en-US" sz="1800" dirty="0">
                <a:solidFill>
                  <a:schemeClr val="tx2">
                    <a:lumMod val="75000"/>
                  </a:schemeClr>
                </a:solidFill>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latin typeface="+mj-lt"/>
                <a:ea typeface="Times New Roman" panose="02020603050405020304" pitchFamily="18" charset="0"/>
                <a:cs typeface="Times New Roman" panose="02020603050405020304" pitchFamily="18" charset="0"/>
              </a:rPr>
              <a:t>versie</a:t>
            </a:r>
            <a:r>
              <a:rPr lang="en-US" sz="1800" dirty="0">
                <a:solidFill>
                  <a:schemeClr val="tx2">
                    <a:lumMod val="75000"/>
                  </a:schemeClr>
                </a:solidFill>
                <a:latin typeface="+mj-lt"/>
                <a:ea typeface="Times New Roman" panose="02020603050405020304" pitchFamily="18" charset="0"/>
                <a:cs typeface="Times New Roman" panose="02020603050405020304" pitchFamily="18" charset="0"/>
              </a:rPr>
              <a:t> V-WOMS</a:t>
            </a:r>
            <a:endPar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r>
              <a:rPr lang="en-US" sz="1800" dirty="0" err="1">
                <a:solidFill>
                  <a:schemeClr val="tx2">
                    <a:lumMod val="75000"/>
                  </a:schemeClr>
                </a:solidFill>
                <a:latin typeface="+mj-lt"/>
                <a:ea typeface="Times New Roman" panose="02020603050405020304" pitchFamily="18" charset="0"/>
                <a:cs typeface="Times New Roman" panose="02020603050405020304" pitchFamily="18" charset="0"/>
              </a:rPr>
              <a:t>Onderzoek</a:t>
            </a:r>
            <a:r>
              <a:rPr lang="en-US" sz="1800" dirty="0">
                <a:solidFill>
                  <a:schemeClr val="tx2">
                    <a:lumMod val="75000"/>
                  </a:schemeClr>
                </a:solidFill>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latin typeface="+mj-lt"/>
                <a:ea typeface="Times New Roman" panose="02020603050405020304" pitchFamily="18" charset="0"/>
                <a:cs typeface="Times New Roman" panose="02020603050405020304" pitchFamily="18" charset="0"/>
              </a:rPr>
              <a:t>iedere</a:t>
            </a:r>
            <a:r>
              <a:rPr lang="en-US" sz="1800" dirty="0">
                <a:solidFill>
                  <a:schemeClr val="tx2">
                    <a:lumMod val="75000"/>
                  </a:schemeClr>
                </a:solidFill>
                <a:latin typeface="+mj-lt"/>
                <a:ea typeface="Times New Roman" panose="02020603050405020304" pitchFamily="18" charset="0"/>
                <a:cs typeface="Times New Roman" panose="02020603050405020304" pitchFamily="18" charset="0"/>
              </a:rPr>
              <a:t> 2 - 5 </a:t>
            </a:r>
            <a:r>
              <a:rPr lang="en-US" sz="1800" dirty="0" err="1">
                <a:solidFill>
                  <a:schemeClr val="tx2">
                    <a:lumMod val="75000"/>
                  </a:schemeClr>
                </a:solidFill>
                <a:latin typeface="+mj-lt"/>
                <a:ea typeface="Times New Roman" panose="02020603050405020304" pitchFamily="18" charset="0"/>
                <a:cs typeface="Times New Roman" panose="02020603050405020304" pitchFamily="18" charset="0"/>
              </a:rPr>
              <a:t>jaar</a:t>
            </a:r>
            <a:r>
              <a:rPr lang="en-US" sz="1800" dirty="0">
                <a:solidFill>
                  <a:schemeClr val="tx2">
                    <a:lumMod val="75000"/>
                  </a:schemeClr>
                </a:solidFill>
                <a:latin typeface="+mj-lt"/>
                <a:ea typeface="Times New Roman" panose="02020603050405020304" pitchFamily="18" charset="0"/>
                <a:cs typeface="Times New Roman" panose="02020603050405020304" pitchFamily="18" charset="0"/>
              </a:rPr>
              <a:t> </a:t>
            </a:r>
            <a:r>
              <a:rPr lang="en-US" sz="1800" dirty="0" err="1">
                <a:solidFill>
                  <a:schemeClr val="tx2">
                    <a:lumMod val="75000"/>
                  </a:schemeClr>
                </a:solidFill>
                <a:latin typeface="+mj-lt"/>
                <a:ea typeface="Times New Roman" panose="02020603050405020304" pitchFamily="18" charset="0"/>
                <a:cs typeface="Times New Roman" panose="02020603050405020304" pitchFamily="18" charset="0"/>
              </a:rPr>
              <a:t>herhalen</a:t>
            </a:r>
            <a:endParaRPr lang="en-US"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endParaRPr lang="en-US" sz="1800" dirty="0">
              <a:solidFill>
                <a:schemeClr val="tx2">
                  <a:lumMod val="75000"/>
                </a:schemeClr>
              </a:solidFill>
              <a:latin typeface="+mj-lt"/>
              <a:cs typeface="Times New Roman" panose="02020603050405020304" pitchFamily="18" charset="0"/>
            </a:endParaRPr>
          </a:p>
          <a:p>
            <a:pPr marL="1257300" lvl="2" indent="-285750">
              <a:buFont typeface="Arial" panose="020B0604020202020204" pitchFamily="34" charset="0"/>
              <a:buChar char="•"/>
            </a:pPr>
            <a:endParaRPr lang="nl-NL" sz="1400" dirty="0">
              <a:solidFill>
                <a:schemeClr val="tx2">
                  <a:lumMod val="75000"/>
                </a:schemeClr>
              </a:solidFill>
              <a:latin typeface="+mj-lt"/>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Onderzoek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7035865" y="1927459"/>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55</a:t>
            </a:fld>
            <a:endParaRPr lang="en-US" noProof="0"/>
          </a:p>
        </p:txBody>
      </p:sp>
    </p:spTree>
    <p:extLst>
      <p:ext uri="{BB962C8B-B14F-4D97-AF65-F5344CB8AC3E}">
        <p14:creationId xmlns:p14="http://schemas.microsoft.com/office/powerpoint/2010/main" val="31270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926460" y="715431"/>
            <a:ext cx="3590456" cy="1025845"/>
          </a:xfrm>
        </p:spPr>
        <p:txBody>
          <a:bodyPr vert="horz" lIns="91440" tIns="45720" rIns="91440" bIns="45720" rtlCol="0" anchor="ctr">
            <a:noAutofit/>
          </a:bodyPr>
          <a:lstStyle/>
          <a:p>
            <a:r>
              <a:rPr lang="en-US" sz="4800" kern="1200" dirty="0" err="1">
                <a:solidFill>
                  <a:schemeClr val="accent1"/>
                </a:solidFill>
                <a:latin typeface="+mj-lt"/>
                <a:ea typeface="+mj-ea"/>
                <a:cs typeface="+mj-cs"/>
              </a:rPr>
              <a:t>Discussie</a:t>
            </a:r>
            <a:endParaRPr lang="en-US" sz="4800" kern="1200" dirty="0">
              <a:solidFill>
                <a:schemeClr val="accent1"/>
              </a:solidFill>
              <a:latin typeface="+mj-lt"/>
              <a:ea typeface="+mj-ea"/>
              <a:cs typeface="+mj-cs"/>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Papier met effen opvulling">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8121726" y="1629089"/>
            <a:ext cx="3620021" cy="3620021"/>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dirty="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dirty="0">
                <a:solidFill>
                  <a:schemeClr val="tx1">
                    <a:tint val="75000"/>
                  </a:schemeClr>
                </a:solidFill>
                <a:latin typeface="+mn-lt"/>
                <a:ea typeface="+mn-ea"/>
                <a:cs typeface="+mn-cs"/>
              </a:rPr>
              <a:t>Naam </a:t>
            </a:r>
            <a:r>
              <a:rPr lang="en-US" kern="1200" noProof="0" dirty="0" err="1">
                <a:solidFill>
                  <a:schemeClr val="tx1">
                    <a:tint val="75000"/>
                  </a:schemeClr>
                </a:solidFill>
                <a:latin typeface="+mn-lt"/>
                <a:ea typeface="+mn-ea"/>
                <a:cs typeface="+mn-cs"/>
              </a:rPr>
              <a:t>presentatie</a:t>
            </a:r>
            <a:endParaRPr lang="en-US" kern="1200" noProof="0" dirty="0">
              <a:solidFill>
                <a:schemeClr val="tx1">
                  <a:tint val="75000"/>
                </a:schemeClr>
              </a:solidFill>
              <a:latin typeface="+mn-lt"/>
              <a:ea typeface="+mn-ea"/>
              <a:cs typeface="+mn-cs"/>
            </a:endParaRP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56</a:t>
            </a:fld>
            <a:endParaRPr lang="en-US" noProof="0"/>
          </a:p>
        </p:txBody>
      </p:sp>
      <p:sp>
        <p:nvSpPr>
          <p:cNvPr id="9" name="Tijdelijke aanduiding voor tekst 3">
            <a:extLst>
              <a:ext uri="{FF2B5EF4-FFF2-40B4-BE49-F238E27FC236}">
                <a16:creationId xmlns:a16="http://schemas.microsoft.com/office/drawing/2014/main" id="{355A2930-0A1F-67B9-FE59-BDAC3794B54F}"/>
              </a:ext>
            </a:extLst>
          </p:cNvPr>
          <p:cNvSpPr>
            <a:spLocks noGrp="1"/>
          </p:cNvSpPr>
          <p:nvPr>
            <p:ph type="body" sz="half" idx="2"/>
          </p:nvPr>
        </p:nvSpPr>
        <p:spPr>
          <a:xfrm>
            <a:off x="839788" y="2057399"/>
            <a:ext cx="3932237" cy="4085169"/>
          </a:xfrm>
        </p:spPr>
        <p:txBody>
          <a:bodyPr vert="horz" lIns="91440" tIns="45720" rIns="91440" bIns="45720" rtlCol="0" anchor="ctr">
            <a:normAutofit/>
          </a:bodyPr>
          <a:lstStyle/>
          <a:p>
            <a:pPr marL="34290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Representativiteit</a:t>
            </a:r>
          </a:p>
          <a:p>
            <a:pPr marL="342900" indent="-285750">
              <a:buFont typeface="Arial" panose="020B0604020202020204" pitchFamily="34" charset="0"/>
              <a:buChar char="•"/>
            </a:pPr>
            <a:r>
              <a:rPr lang="nl-NL" sz="1800" dirty="0">
                <a:solidFill>
                  <a:schemeClr val="tx2">
                    <a:lumMod val="75000"/>
                  </a:schemeClr>
                </a:solidFill>
                <a:latin typeface="+mj-lt"/>
              </a:rPr>
              <a:t>Selectiebias</a:t>
            </a:r>
          </a:p>
          <a:p>
            <a:pPr marL="342900" indent="-285750">
              <a:buFont typeface="Arial" panose="020B0604020202020204" pitchFamily="34" charset="0"/>
              <a:buChar char="•"/>
            </a:pPr>
            <a:r>
              <a:rPr lang="nl-NL" sz="1800" dirty="0">
                <a:solidFill>
                  <a:schemeClr val="tx2">
                    <a:lumMod val="75000"/>
                  </a:schemeClr>
                </a:solidFill>
                <a:latin typeface="+mj-lt"/>
                <a:ea typeface="Times New Roman" panose="02020603050405020304" pitchFamily="18" charset="0"/>
                <a:cs typeface="Times New Roman" panose="02020603050405020304" pitchFamily="18" charset="0"/>
              </a:rPr>
              <a:t>V-WOMS gevoelig voor gokken</a:t>
            </a:r>
          </a:p>
          <a:p>
            <a:pPr marL="342900" indent="-285750">
              <a:buFont typeface="Arial" panose="020B0604020202020204" pitchFamily="34" charset="0"/>
              <a:buChar char="•"/>
            </a:pPr>
            <a:r>
              <a:rPr lang="nl-NL" sz="1800" dirty="0">
                <a:solidFill>
                  <a:schemeClr val="tx2">
                    <a:lumMod val="75000"/>
                  </a:schemeClr>
                </a:solidFill>
                <a:latin typeface="+mj-lt"/>
                <a:ea typeface="Times New Roman" panose="02020603050405020304" pitchFamily="18" charset="0"/>
                <a:cs typeface="Times New Roman" panose="02020603050405020304" pitchFamily="18" charset="0"/>
              </a:rPr>
              <a:t>Vragen E-PVQ breed </a:t>
            </a:r>
            <a:r>
              <a:rPr lang="nl-NL" sz="1800" dirty="0" err="1">
                <a:solidFill>
                  <a:schemeClr val="tx2">
                    <a:lumMod val="75000"/>
                  </a:schemeClr>
                </a:solidFill>
                <a:latin typeface="+mj-lt"/>
                <a:ea typeface="Times New Roman" panose="02020603050405020304" pitchFamily="18" charset="0"/>
                <a:cs typeface="Times New Roman" panose="02020603050405020304" pitchFamily="18" charset="0"/>
              </a:rPr>
              <a:t>interpreteerbaar</a:t>
            </a:r>
            <a:endParaRPr lang="nl-NL" sz="1800" dirty="0">
              <a:solidFill>
                <a:schemeClr val="tx2">
                  <a:lumMod val="75000"/>
                </a:schemeClr>
              </a:solidFill>
              <a:latin typeface="+mj-l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r>
              <a:rPr lang="nl-NL" sz="1800" dirty="0">
                <a:solidFill>
                  <a:schemeClr val="tx2">
                    <a:lumMod val="75000"/>
                  </a:schemeClr>
                </a:solidFill>
                <a:latin typeface="+mj-lt"/>
                <a:ea typeface="Times New Roman" panose="02020603050405020304" pitchFamily="18" charset="0"/>
                <a:cs typeface="Times New Roman" panose="02020603050405020304" pitchFamily="18" charset="0"/>
              </a:rPr>
              <a:t>‘</a:t>
            </a:r>
            <a:r>
              <a:rPr lang="nl-NL" sz="1800" dirty="0" err="1">
                <a:solidFill>
                  <a:schemeClr val="tx2">
                    <a:lumMod val="75000"/>
                  </a:schemeClr>
                </a:solidFill>
                <a:latin typeface="+mj-lt"/>
                <a:ea typeface="Times New Roman" panose="02020603050405020304" pitchFamily="18" charset="0"/>
                <a:cs typeface="Times New Roman" panose="02020603050405020304" pitchFamily="18" charset="0"/>
              </a:rPr>
              <a:t>Behavior-intention</a:t>
            </a:r>
            <a:r>
              <a:rPr lang="nl-NL" sz="1800" dirty="0">
                <a:solidFill>
                  <a:schemeClr val="tx2">
                    <a:lumMod val="75000"/>
                  </a:schemeClr>
                </a:solidFill>
                <a:latin typeface="+mj-lt"/>
                <a:ea typeface="Times New Roman" panose="02020603050405020304" pitchFamily="18" charset="0"/>
                <a:cs typeface="Times New Roman" panose="02020603050405020304" pitchFamily="18" charset="0"/>
              </a:rPr>
              <a:t> gap’</a:t>
            </a:r>
          </a:p>
          <a:p>
            <a:pPr marL="342900" indent="-285750">
              <a:buFont typeface="Arial" panose="020B0604020202020204" pitchFamily="34" charset="0"/>
              <a:buChar char="•"/>
            </a:pPr>
            <a:r>
              <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rPr>
              <a:t>Resultaten geven een beeld, maar zijn niet volledig</a:t>
            </a:r>
          </a:p>
          <a:p>
            <a:pPr marL="342900" indent="-285750">
              <a:buFont typeface="Arial" panose="020B0604020202020204" pitchFamily="34" charset="0"/>
              <a:buChar char="•"/>
            </a:pPr>
            <a:endParaRPr lang="nl-NL" sz="1800" dirty="0">
              <a:solidFill>
                <a:schemeClr val="tx2">
                  <a:lumMod val="75000"/>
                </a:schemeClr>
              </a:solidFill>
              <a:effectLst/>
              <a:latin typeface="+mj-l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endParaRPr lang="nl-NL" sz="1800" dirty="0">
              <a:solidFill>
                <a:schemeClr val="bg2">
                  <a:lumMod val="10000"/>
                </a:schemeClr>
              </a:solidFill>
              <a:effectLst/>
              <a:latin typeface="+mj-l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endParaRPr lang="nl-NL" sz="1800" dirty="0">
              <a:solidFill>
                <a:schemeClr val="bg2">
                  <a:lumMod val="10000"/>
                </a:schemeClr>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86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descr="Afbeelding met tekst, tafel, binnen&#10;&#10;Automatisch gegenereerde beschrijving">
            <a:extLst>
              <a:ext uri="{FF2B5EF4-FFF2-40B4-BE49-F238E27FC236}">
                <a16:creationId xmlns:a16="http://schemas.microsoft.com/office/drawing/2014/main" id="{512DBA1C-6AEC-8507-805D-4041C6AC375F}"/>
              </a:ext>
            </a:extLst>
          </p:cNvPr>
          <p:cNvPicPr>
            <a:picLocks noChangeAspect="1"/>
          </p:cNvPicPr>
          <p:nvPr/>
        </p:nvPicPr>
        <p:blipFill>
          <a:blip r:embed="rId2"/>
          <a:stretch>
            <a:fillRect/>
          </a:stretch>
        </p:blipFill>
        <p:spPr>
          <a:xfrm>
            <a:off x="1162869" y="568335"/>
            <a:ext cx="9865201" cy="3230853"/>
          </a:xfrm>
          <a:prstGeom prst="rect">
            <a:avLst/>
          </a:prstGeom>
          <a:ln w="12700">
            <a:noFill/>
          </a:ln>
        </p:spPr>
      </p:pic>
      <p:grpSp>
        <p:nvGrpSpPr>
          <p:cNvPr id="41" name="Group 40">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42"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0E26BB30-62C2-917A-A5DE-3F931370FAE7}"/>
              </a:ext>
            </a:extLst>
          </p:cNvPr>
          <p:cNvSpPr>
            <a:spLocks noGrp="1"/>
          </p:cNvSpPr>
          <p:nvPr>
            <p:ph type="title"/>
          </p:nvPr>
        </p:nvSpPr>
        <p:spPr>
          <a:xfrm>
            <a:off x="1683982" y="4293388"/>
            <a:ext cx="8833655" cy="727748"/>
          </a:xfrm>
        </p:spPr>
        <p:txBody>
          <a:bodyPr vert="horz" lIns="91440" tIns="45720" rIns="91440" bIns="45720" rtlCol="0" anchor="b">
            <a:normAutofit/>
          </a:bodyPr>
          <a:lstStyle/>
          <a:p>
            <a:pPr algn="ctr"/>
            <a:r>
              <a:rPr lang="en-US" sz="3600" kern="1200" dirty="0" err="1">
                <a:solidFill>
                  <a:srgbClr val="FFFFFE"/>
                </a:solidFill>
                <a:latin typeface="+mj-lt"/>
                <a:ea typeface="+mj-ea"/>
                <a:cs typeface="+mj-cs"/>
              </a:rPr>
              <a:t>Bedankt</a:t>
            </a:r>
            <a:r>
              <a:rPr lang="en-US" sz="3600" kern="1200" dirty="0">
                <a:solidFill>
                  <a:srgbClr val="FFFFFE"/>
                </a:solidFill>
                <a:latin typeface="+mj-lt"/>
                <a:ea typeface="+mj-ea"/>
                <a:cs typeface="+mj-cs"/>
              </a:rPr>
              <a:t> </a:t>
            </a:r>
            <a:r>
              <a:rPr lang="en-US" sz="3600" kern="1200" dirty="0" err="1">
                <a:solidFill>
                  <a:srgbClr val="FFFFFE"/>
                </a:solidFill>
                <a:latin typeface="+mj-lt"/>
                <a:ea typeface="+mj-ea"/>
                <a:cs typeface="+mj-cs"/>
              </a:rPr>
              <a:t>voor</a:t>
            </a:r>
            <a:r>
              <a:rPr lang="en-US" sz="3600" kern="1200" dirty="0">
                <a:solidFill>
                  <a:srgbClr val="FFFFFE"/>
                </a:solidFill>
                <a:latin typeface="+mj-lt"/>
                <a:ea typeface="+mj-ea"/>
                <a:cs typeface="+mj-cs"/>
              </a:rPr>
              <a:t> het </a:t>
            </a:r>
            <a:r>
              <a:rPr lang="en-US" sz="3600" kern="1200" dirty="0" err="1">
                <a:solidFill>
                  <a:srgbClr val="FFFFFE"/>
                </a:solidFill>
                <a:latin typeface="+mj-lt"/>
                <a:ea typeface="+mj-ea"/>
                <a:cs typeface="+mj-cs"/>
              </a:rPr>
              <a:t>luisteren</a:t>
            </a:r>
            <a:r>
              <a:rPr lang="en-US" sz="3600" kern="1200" dirty="0">
                <a:solidFill>
                  <a:srgbClr val="FFFFFE"/>
                </a:solidFill>
                <a:latin typeface="+mj-lt"/>
                <a:ea typeface="+mj-ea"/>
                <a:cs typeface="+mj-cs"/>
              </a:rPr>
              <a:t>!</a:t>
            </a:r>
          </a:p>
        </p:txBody>
      </p:sp>
      <p:sp>
        <p:nvSpPr>
          <p:cNvPr id="3" name="Tijdelijke aanduiding voor datum 2">
            <a:extLst>
              <a:ext uri="{FF2B5EF4-FFF2-40B4-BE49-F238E27FC236}">
                <a16:creationId xmlns:a16="http://schemas.microsoft.com/office/drawing/2014/main" id="{41AEE692-DF13-625B-722F-2503907B3E7C}"/>
              </a:ext>
            </a:extLst>
          </p:cNvPr>
          <p:cNvSpPr>
            <a:spLocks noGrp="1"/>
          </p:cNvSpPr>
          <p:nvPr>
            <p:ph type="dt" sz="half" idx="10"/>
          </p:nvPr>
        </p:nvSpPr>
        <p:spPr>
          <a:xfrm>
            <a:off x="804672" y="320040"/>
            <a:ext cx="3657600" cy="320040"/>
          </a:xfrm>
        </p:spPr>
        <p:txBody>
          <a:bodyPr vert="horz" lIns="91440" tIns="45720" rIns="91440" bIns="45720" rtlCol="0" anchor="ctr">
            <a:normAutofit/>
          </a:bodyPr>
          <a:lstStyle/>
          <a:p>
            <a:pPr>
              <a:spcAft>
                <a:spcPts val="600"/>
              </a:spcAft>
            </a:pPr>
            <a:r>
              <a:rPr lang="en-US" noProof="0"/>
              <a:t>3-9-20XX</a:t>
            </a:r>
          </a:p>
        </p:txBody>
      </p:sp>
      <p:sp>
        <p:nvSpPr>
          <p:cNvPr id="5" name="Tijdelijke aanduiding voor dianummer 4">
            <a:extLst>
              <a:ext uri="{FF2B5EF4-FFF2-40B4-BE49-F238E27FC236}">
                <a16:creationId xmlns:a16="http://schemas.microsoft.com/office/drawing/2014/main" id="{F1EFF99F-6699-3D80-9935-E91911760078}"/>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57</a:t>
            </a:fld>
            <a:endParaRPr lang="en-US" noProof="0"/>
          </a:p>
        </p:txBody>
      </p:sp>
      <p:sp>
        <p:nvSpPr>
          <p:cNvPr id="4" name="Tijdelijke aanduiding voor voettekst 3">
            <a:extLst>
              <a:ext uri="{FF2B5EF4-FFF2-40B4-BE49-F238E27FC236}">
                <a16:creationId xmlns:a16="http://schemas.microsoft.com/office/drawing/2014/main" id="{E81B1C9E-97C3-91E5-DC8A-19C15A6BB2A3}"/>
              </a:ext>
            </a:extLst>
          </p:cNvPr>
          <p:cNvSpPr>
            <a:spLocks noGrp="1"/>
          </p:cNvSpPr>
          <p:nvPr>
            <p:ph type="ftr" sz="quarter" idx="11"/>
          </p:nvPr>
        </p:nvSpPr>
        <p:spPr>
          <a:xfrm>
            <a:off x="804672" y="6227064"/>
            <a:ext cx="10588752" cy="320040"/>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Presentatietitel</a:t>
            </a:r>
          </a:p>
        </p:txBody>
      </p:sp>
    </p:spTree>
    <p:extLst>
      <p:ext uri="{BB962C8B-B14F-4D97-AF65-F5344CB8AC3E}">
        <p14:creationId xmlns:p14="http://schemas.microsoft.com/office/powerpoint/2010/main" val="128511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9BFBA-AB7F-983B-9D28-19B34C5D206D}"/>
              </a:ext>
            </a:extLst>
          </p:cNvPr>
          <p:cNvSpPr>
            <a:spLocks noGrp="1"/>
          </p:cNvSpPr>
          <p:nvPr>
            <p:ph type="title"/>
          </p:nvPr>
        </p:nvSpPr>
        <p:spPr>
          <a:xfrm>
            <a:off x="2956854" y="2352235"/>
            <a:ext cx="6278292" cy="2484035"/>
          </a:xfrm>
        </p:spPr>
        <p:txBody>
          <a:bodyPr>
            <a:normAutofit/>
          </a:bodyPr>
          <a:lstStyle/>
          <a:p>
            <a:r>
              <a:rPr lang="nl-NL" sz="2800" dirty="0">
                <a:effectLst/>
                <a:latin typeface="+mj-lt"/>
                <a:ea typeface="Times New Roman" panose="02020603050405020304" pitchFamily="18" charset="0"/>
                <a:cs typeface="Times New Roman" panose="02020603050405020304" pitchFamily="18" charset="0"/>
              </a:rPr>
              <a:t>“</a:t>
            </a:r>
            <a:r>
              <a:rPr lang="nl-NL" sz="2200" dirty="0">
                <a:effectLst/>
                <a:latin typeface="+mj-lt"/>
                <a:ea typeface="Times New Roman" panose="02020603050405020304" pitchFamily="18" charset="0"/>
                <a:cs typeface="Times New Roman" panose="02020603050405020304" pitchFamily="18" charset="0"/>
              </a:rPr>
              <a:t>Wat zijn de waarden en overtuigingen van bewoners van het Regentessekwartier te Den Haag over het milieu in het algemeen en specifiek over het verminderen van de individuele emissie van stikstofoxiden?”  </a:t>
            </a:r>
            <a:br>
              <a:rPr lang="en-NL" sz="1800" dirty="0">
                <a:effectLst/>
                <a:latin typeface="+mj-lt"/>
                <a:ea typeface="Times New Roman" panose="02020603050405020304" pitchFamily="18" charset="0"/>
                <a:cs typeface="Times New Roman" panose="02020603050405020304" pitchFamily="18" charset="0"/>
              </a:rPr>
            </a:br>
            <a:endParaRPr lang="en-NL" dirty="0">
              <a:latin typeface="+mj-lt"/>
            </a:endParaRPr>
          </a:p>
        </p:txBody>
      </p:sp>
      <p:sp>
        <p:nvSpPr>
          <p:cNvPr id="3" name="Tijdelijke aanduiding voor datum 2">
            <a:extLst>
              <a:ext uri="{FF2B5EF4-FFF2-40B4-BE49-F238E27FC236}">
                <a16:creationId xmlns:a16="http://schemas.microsoft.com/office/drawing/2014/main" id="{D36B09D1-7023-44CF-0EF1-690BFD398025}"/>
              </a:ext>
            </a:extLst>
          </p:cNvPr>
          <p:cNvSpPr>
            <a:spLocks noGrp="1"/>
          </p:cNvSpPr>
          <p:nvPr>
            <p:ph type="dt" sz="half" idx="10"/>
          </p:nvPr>
        </p:nvSpPr>
        <p:spPr>
          <a:xfrm>
            <a:off x="817084" y="6356350"/>
            <a:ext cx="2743200" cy="365125"/>
          </a:xfrm>
        </p:spPr>
        <p:txBody>
          <a:bodyPr/>
          <a:lstStyle/>
          <a:p>
            <a:pPr rtl="0"/>
            <a:r>
              <a:rPr lang="nl-NL" noProof="0" dirty="0"/>
              <a:t>3-9-20XX</a:t>
            </a:r>
          </a:p>
        </p:txBody>
      </p:sp>
      <p:sp>
        <p:nvSpPr>
          <p:cNvPr id="4" name="Tijdelijke aanduiding voor voettekst 3">
            <a:extLst>
              <a:ext uri="{FF2B5EF4-FFF2-40B4-BE49-F238E27FC236}">
                <a16:creationId xmlns:a16="http://schemas.microsoft.com/office/drawing/2014/main" id="{66ADE863-368C-6B19-08A5-0C83CCD9C392}"/>
              </a:ext>
            </a:extLst>
          </p:cNvPr>
          <p:cNvSpPr>
            <a:spLocks noGrp="1"/>
          </p:cNvSpPr>
          <p:nvPr>
            <p:ph type="ftr" sz="quarter" idx="11"/>
          </p:nvPr>
        </p:nvSpPr>
        <p:spPr/>
        <p:txBody>
          <a:bodyPr/>
          <a:lstStyle/>
          <a:p>
            <a:pPr rtl="0"/>
            <a:r>
              <a:rPr lang="nl-NL" noProof="0"/>
              <a:t>Presentatietitel</a:t>
            </a:r>
          </a:p>
        </p:txBody>
      </p:sp>
      <p:sp>
        <p:nvSpPr>
          <p:cNvPr id="5" name="Tijdelijke aanduiding voor dianummer 4">
            <a:extLst>
              <a:ext uri="{FF2B5EF4-FFF2-40B4-BE49-F238E27FC236}">
                <a16:creationId xmlns:a16="http://schemas.microsoft.com/office/drawing/2014/main" id="{EA5D57F4-5F3D-1FA4-01F5-B0A06BF1FD0A}"/>
              </a:ext>
            </a:extLst>
          </p:cNvPr>
          <p:cNvSpPr>
            <a:spLocks noGrp="1"/>
          </p:cNvSpPr>
          <p:nvPr>
            <p:ph type="sldNum" sz="quarter" idx="12"/>
          </p:nvPr>
        </p:nvSpPr>
        <p:spPr/>
        <p:txBody>
          <a:bodyPr/>
          <a:lstStyle/>
          <a:p>
            <a:pPr rtl="0"/>
            <a:fld id="{B9713C8C-8E70-45D5-AE59-23E60168254E}" type="slidenum">
              <a:rPr lang="nl-NL" noProof="0" smtClean="0"/>
              <a:t>6</a:t>
            </a:fld>
            <a:endParaRPr lang="nl-NL" noProof="0"/>
          </a:p>
        </p:txBody>
      </p:sp>
    </p:spTree>
    <p:extLst>
      <p:ext uri="{BB962C8B-B14F-4D97-AF65-F5344CB8AC3E}">
        <p14:creationId xmlns:p14="http://schemas.microsoft.com/office/powerpoint/2010/main" val="349810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B16123B-5F8A-ED31-CF77-F4400CCBA715}"/>
              </a:ext>
            </a:extLst>
          </p:cNvPr>
          <p:cNvSpPr>
            <a:spLocks noGrp="1"/>
          </p:cNvSpPr>
          <p:nvPr>
            <p:ph type="title"/>
          </p:nvPr>
        </p:nvSpPr>
        <p:spPr>
          <a:xfrm>
            <a:off x="804671" y="802955"/>
            <a:ext cx="7138490" cy="1025845"/>
          </a:xfrm>
        </p:spPr>
        <p:txBody>
          <a:bodyPr vert="horz" lIns="91440" tIns="45720" rIns="91440" bIns="45720" rtlCol="0" anchor="ctr">
            <a:noAutofit/>
          </a:bodyPr>
          <a:lstStyle/>
          <a:p>
            <a:r>
              <a:rPr lang="en-US" sz="4800" dirty="0" err="1">
                <a:solidFill>
                  <a:schemeClr val="accent1"/>
                </a:solidFill>
              </a:rPr>
              <a:t>Methode</a:t>
            </a:r>
            <a:endParaRPr lang="en-US" sz="4800" kern="1200" dirty="0">
              <a:solidFill>
                <a:schemeClr val="accent1"/>
              </a:solidFill>
              <a:latin typeface="+mj-lt"/>
              <a:ea typeface="+mj-ea"/>
              <a:cs typeface="+mj-cs"/>
            </a:endParaRPr>
          </a:p>
        </p:txBody>
      </p:sp>
      <p:grpSp>
        <p:nvGrpSpPr>
          <p:cNvPr id="19" name="Group 1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0" name="Freeform: Shape 1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Tijdelijke aanduiding voor inhoud 9" descr="Klembord met vinkjes silhouet">
            <a:extLst>
              <a:ext uri="{FF2B5EF4-FFF2-40B4-BE49-F238E27FC236}">
                <a16:creationId xmlns:a16="http://schemas.microsoft.com/office/drawing/2014/main" id="{0341286E-6A20-13BB-A879-17D5B4540E4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a:stretch/>
        </p:blipFill>
        <p:spPr>
          <a:xfrm>
            <a:off x="8409020" y="1695534"/>
            <a:ext cx="3155905" cy="3155905"/>
          </a:xfrm>
          <a:prstGeom prst="rect">
            <a:avLst/>
          </a:prstGeom>
        </p:spPr>
      </p:pic>
      <p:sp>
        <p:nvSpPr>
          <p:cNvPr id="5" name="Tijdelijke aanduiding voor datum 4">
            <a:extLst>
              <a:ext uri="{FF2B5EF4-FFF2-40B4-BE49-F238E27FC236}">
                <a16:creationId xmlns:a16="http://schemas.microsoft.com/office/drawing/2014/main" id="{050A2A55-643D-08EB-3A5E-52D3BC7B10DC}"/>
              </a:ext>
            </a:extLst>
          </p:cNvPr>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noProof="0"/>
              <a:t>3-9-20XX</a:t>
            </a:r>
          </a:p>
        </p:txBody>
      </p:sp>
      <p:sp>
        <p:nvSpPr>
          <p:cNvPr id="6" name="Tijdelijke aanduiding voor voettekst 5">
            <a:extLst>
              <a:ext uri="{FF2B5EF4-FFF2-40B4-BE49-F238E27FC236}">
                <a16:creationId xmlns:a16="http://schemas.microsoft.com/office/drawing/2014/main" id="{6871DA2D-96BE-9A81-F117-5635B46919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noProof="0">
                <a:solidFill>
                  <a:schemeClr val="tx1">
                    <a:tint val="75000"/>
                  </a:schemeClr>
                </a:solidFill>
                <a:latin typeface="+mn-lt"/>
                <a:ea typeface="+mn-ea"/>
                <a:cs typeface="+mn-cs"/>
              </a:rPr>
              <a:t>Naam presentatie</a:t>
            </a:r>
          </a:p>
        </p:txBody>
      </p:sp>
      <p:sp>
        <p:nvSpPr>
          <p:cNvPr id="7" name="Tijdelijke aanduiding voor dianummer 6">
            <a:extLst>
              <a:ext uri="{FF2B5EF4-FFF2-40B4-BE49-F238E27FC236}">
                <a16:creationId xmlns:a16="http://schemas.microsoft.com/office/drawing/2014/main" id="{FCD936CF-CB09-6BE5-4C9F-B7D4DF427A1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noProof="0" smtClean="0"/>
              <a:pPr>
                <a:spcAft>
                  <a:spcPts val="600"/>
                </a:spcAft>
              </a:pPr>
              <a:t>7</a:t>
            </a:fld>
            <a:endParaRPr lang="en-US" noProof="0"/>
          </a:p>
        </p:txBody>
      </p:sp>
      <p:sp>
        <p:nvSpPr>
          <p:cNvPr id="3" name="Tekstvak 2">
            <a:extLst>
              <a:ext uri="{FF2B5EF4-FFF2-40B4-BE49-F238E27FC236}">
                <a16:creationId xmlns:a16="http://schemas.microsoft.com/office/drawing/2014/main" id="{D021FDE5-3B7F-563A-42A9-C646BB792960}"/>
              </a:ext>
            </a:extLst>
          </p:cNvPr>
          <p:cNvSpPr txBox="1"/>
          <p:nvPr/>
        </p:nvSpPr>
        <p:spPr>
          <a:xfrm>
            <a:off x="804671" y="2266116"/>
            <a:ext cx="4791898" cy="1754326"/>
          </a:xfrm>
          <a:prstGeom prst="rect">
            <a:avLst/>
          </a:prstGeom>
          <a:noFill/>
        </p:spPr>
        <p:txBody>
          <a:bodyPr wrap="square" rtlCol="0">
            <a:spAutoFit/>
          </a:bodyPr>
          <a:lstStyle/>
          <a:p>
            <a:pPr marL="285750" indent="-285750">
              <a:buFont typeface="Arial" panose="020B0604020202020204" pitchFamily="34" charset="0"/>
              <a:buChar char="•"/>
            </a:pPr>
            <a:r>
              <a:rPr lang="nl-NL" dirty="0" err="1">
                <a:solidFill>
                  <a:schemeClr val="accent3">
                    <a:lumMod val="25000"/>
                  </a:schemeClr>
                </a:solidFill>
                <a:latin typeface="+mj-lt"/>
              </a:rPr>
              <a:t>Environmental</a:t>
            </a:r>
            <a:r>
              <a:rPr lang="nl-NL" dirty="0">
                <a:solidFill>
                  <a:schemeClr val="accent3">
                    <a:lumMod val="25000"/>
                  </a:schemeClr>
                </a:solidFill>
                <a:latin typeface="+mj-lt"/>
              </a:rPr>
              <a:t> </a:t>
            </a:r>
            <a:r>
              <a:rPr lang="nl-NL" dirty="0" err="1">
                <a:solidFill>
                  <a:schemeClr val="accent3">
                    <a:lumMod val="25000"/>
                  </a:schemeClr>
                </a:solidFill>
                <a:latin typeface="+mj-lt"/>
              </a:rPr>
              <a:t>Portrait</a:t>
            </a:r>
            <a:r>
              <a:rPr lang="nl-NL" dirty="0">
                <a:solidFill>
                  <a:schemeClr val="accent3">
                    <a:lumMod val="25000"/>
                  </a:schemeClr>
                </a:solidFill>
                <a:latin typeface="+mj-lt"/>
              </a:rPr>
              <a:t> Value Questionnaire (E-PVQ)</a:t>
            </a:r>
            <a:endParaRPr lang="nl-NL" sz="1800" dirty="0">
              <a:solidFill>
                <a:schemeClr val="accent3">
                  <a:lumMod val="2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nl-NL" sz="1800" dirty="0">
              <a:solidFill>
                <a:schemeClr val="accent3">
                  <a:lumMod val="25000"/>
                </a:schemeClr>
              </a:solidFill>
              <a:effectLst/>
              <a:latin typeface="+mj-l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nl-NL" dirty="0">
                <a:solidFill>
                  <a:schemeClr val="accent3">
                    <a:lumMod val="25000"/>
                  </a:schemeClr>
                </a:solidFill>
                <a:latin typeface="+mj-lt"/>
                <a:cs typeface="Times New Roman" panose="02020603050405020304" pitchFamily="18" charset="0"/>
              </a:rPr>
              <a:t>Eigen vragenlijst: V-WOMS</a:t>
            </a:r>
          </a:p>
          <a:p>
            <a:pPr marL="285750" indent="-285750">
              <a:buFont typeface="Arial" panose="020B0604020202020204" pitchFamily="34" charset="0"/>
              <a:buChar char="•"/>
            </a:pPr>
            <a:endParaRPr lang="en-US" dirty="0">
              <a:solidFill>
                <a:schemeClr val="accent3">
                  <a:lumMod val="25000"/>
                </a:schemeClr>
              </a:solidFill>
              <a:latin typeface="+mj-lt"/>
            </a:endParaRPr>
          </a:p>
          <a:p>
            <a:pPr marL="285750" indent="-285750">
              <a:buFont typeface="Arial" panose="020B0604020202020204" pitchFamily="34" charset="0"/>
              <a:buChar char="•"/>
            </a:pPr>
            <a:r>
              <a:rPr lang="en-US" dirty="0">
                <a:solidFill>
                  <a:schemeClr val="accent3">
                    <a:lumMod val="25000"/>
                  </a:schemeClr>
                </a:solidFill>
                <a:latin typeface="+mj-lt"/>
                <a:cs typeface="Times New Roman" panose="02020603050405020304" pitchFamily="18" charset="0"/>
              </a:rPr>
              <a:t>Op basis van </a:t>
            </a:r>
            <a:r>
              <a:rPr lang="en-US" dirty="0" err="1">
                <a:solidFill>
                  <a:schemeClr val="accent3">
                    <a:lumMod val="25000"/>
                  </a:schemeClr>
                </a:solidFill>
                <a:latin typeface="+mj-lt"/>
                <a:cs typeface="Times New Roman" panose="02020603050405020304" pitchFamily="18" charset="0"/>
              </a:rPr>
              <a:t>theorie</a:t>
            </a:r>
            <a:r>
              <a:rPr lang="en-US" dirty="0">
                <a:solidFill>
                  <a:schemeClr val="accent3">
                    <a:lumMod val="25000"/>
                  </a:schemeClr>
                </a:solidFill>
                <a:latin typeface="+mj-lt"/>
                <a:cs typeface="Times New Roman" panose="02020603050405020304" pitchFamily="18" charset="0"/>
              </a:rPr>
              <a:t> </a:t>
            </a:r>
            <a:r>
              <a:rPr lang="en-US" dirty="0" err="1">
                <a:solidFill>
                  <a:schemeClr val="accent3">
                    <a:lumMod val="25000"/>
                  </a:schemeClr>
                </a:solidFill>
                <a:latin typeface="+mj-lt"/>
                <a:cs typeface="Times New Roman" panose="02020603050405020304" pitchFamily="18" charset="0"/>
              </a:rPr>
              <a:t>en</a:t>
            </a:r>
            <a:r>
              <a:rPr lang="en-US" dirty="0">
                <a:solidFill>
                  <a:schemeClr val="accent3">
                    <a:lumMod val="25000"/>
                  </a:schemeClr>
                </a:solidFill>
                <a:latin typeface="+mj-lt"/>
                <a:cs typeface="Times New Roman" panose="02020603050405020304" pitchFamily="18" charset="0"/>
              </a:rPr>
              <a:t> </a:t>
            </a:r>
            <a:r>
              <a:rPr lang="en-US" dirty="0" err="1">
                <a:solidFill>
                  <a:schemeClr val="accent3">
                    <a:lumMod val="25000"/>
                  </a:schemeClr>
                </a:solidFill>
                <a:latin typeface="+mj-lt"/>
                <a:cs typeface="Times New Roman" panose="02020603050405020304" pitchFamily="18" charset="0"/>
              </a:rPr>
              <a:t>modellen</a:t>
            </a:r>
            <a:endParaRPr lang="nl-NL" dirty="0">
              <a:solidFill>
                <a:schemeClr val="accent3">
                  <a:lumMod val="25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75222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8</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7" name="Tekstvak 6">
            <a:extLst>
              <a:ext uri="{FF2B5EF4-FFF2-40B4-BE49-F238E27FC236}">
                <a16:creationId xmlns:a16="http://schemas.microsoft.com/office/drawing/2014/main" id="{220439F6-F1BF-7532-E0D6-B2A64E282422}"/>
              </a:ext>
            </a:extLst>
          </p:cNvPr>
          <p:cNvSpPr txBox="1"/>
          <p:nvPr/>
        </p:nvSpPr>
        <p:spPr>
          <a:xfrm>
            <a:off x="653666" y="2994030"/>
            <a:ext cx="10884666" cy="830997"/>
          </a:xfrm>
          <a:prstGeom prst="rect">
            <a:avLst/>
          </a:prstGeom>
          <a:noFill/>
        </p:spPr>
        <p:txBody>
          <a:bodyPr wrap="square" rtlCol="0">
            <a:spAutoFit/>
          </a:bodyPr>
          <a:lstStyle/>
          <a:p>
            <a:r>
              <a:rPr lang="en-US" sz="4800" dirty="0" err="1">
                <a:solidFill>
                  <a:schemeClr val="accent1"/>
                </a:solidFill>
                <a:latin typeface="+mj-lt"/>
              </a:rPr>
              <a:t>Algemene</a:t>
            </a:r>
            <a:r>
              <a:rPr lang="en-US" sz="4800" dirty="0">
                <a:solidFill>
                  <a:schemeClr val="accent1"/>
                </a:solidFill>
                <a:latin typeface="+mj-lt"/>
              </a:rPr>
              <a:t> </a:t>
            </a:r>
            <a:r>
              <a:rPr lang="en-US" sz="4800" dirty="0" err="1">
                <a:solidFill>
                  <a:schemeClr val="accent1"/>
                </a:solidFill>
                <a:latin typeface="+mj-lt"/>
              </a:rPr>
              <a:t>informatie</a:t>
            </a:r>
            <a:r>
              <a:rPr lang="en-US" sz="4800" dirty="0">
                <a:solidFill>
                  <a:schemeClr val="accent1"/>
                </a:solidFill>
                <a:latin typeface="+mj-lt"/>
              </a:rPr>
              <a:t> </a:t>
            </a:r>
            <a:r>
              <a:rPr lang="en-US" sz="4800" dirty="0" err="1">
                <a:solidFill>
                  <a:schemeClr val="accent1"/>
                </a:solidFill>
                <a:latin typeface="+mj-lt"/>
              </a:rPr>
              <a:t>respondenten</a:t>
            </a:r>
            <a:endParaRPr lang="en-US" sz="4800" dirty="0">
              <a:solidFill>
                <a:schemeClr val="accent1"/>
              </a:solidFill>
              <a:latin typeface="+mj-lt"/>
            </a:endParaRPr>
          </a:p>
        </p:txBody>
      </p:sp>
      <p:sp>
        <p:nvSpPr>
          <p:cNvPr id="8" name="Tekstvak 7">
            <a:extLst>
              <a:ext uri="{FF2B5EF4-FFF2-40B4-BE49-F238E27FC236}">
                <a16:creationId xmlns:a16="http://schemas.microsoft.com/office/drawing/2014/main" id="{E49C98C7-1589-8312-BBE1-D63E22E6D0E8}"/>
              </a:ext>
            </a:extLst>
          </p:cNvPr>
          <p:cNvSpPr txBox="1"/>
          <p:nvPr/>
        </p:nvSpPr>
        <p:spPr>
          <a:xfrm>
            <a:off x="4726235" y="4206875"/>
            <a:ext cx="2776252" cy="400110"/>
          </a:xfrm>
          <a:prstGeom prst="rect">
            <a:avLst/>
          </a:prstGeom>
          <a:noFill/>
        </p:spPr>
        <p:txBody>
          <a:bodyPr wrap="square" rtlCol="0">
            <a:spAutoFit/>
          </a:bodyPr>
          <a:lstStyle/>
          <a:p>
            <a:r>
              <a:rPr lang="en-US" sz="2000" i="1" dirty="0">
                <a:solidFill>
                  <a:schemeClr val="accent3">
                    <a:lumMod val="25000"/>
                  </a:schemeClr>
                </a:solidFill>
                <a:latin typeface="+mj-lt"/>
              </a:rPr>
              <a:t>En </a:t>
            </a:r>
            <a:r>
              <a:rPr lang="en-US" sz="2000" i="1" dirty="0" err="1">
                <a:solidFill>
                  <a:schemeClr val="accent3">
                    <a:lumMod val="25000"/>
                  </a:schemeClr>
                </a:solidFill>
                <a:latin typeface="+mj-lt"/>
              </a:rPr>
              <a:t>representativiteit</a:t>
            </a:r>
            <a:endParaRPr lang="en-NL" sz="2000" i="1" dirty="0">
              <a:solidFill>
                <a:schemeClr val="accent3">
                  <a:lumMod val="25000"/>
                </a:schemeClr>
              </a:solidFill>
              <a:latin typeface="+mj-lt"/>
            </a:endParaRPr>
          </a:p>
        </p:txBody>
      </p:sp>
    </p:spTree>
    <p:extLst>
      <p:ext uri="{BB962C8B-B14F-4D97-AF65-F5344CB8AC3E}">
        <p14:creationId xmlns:p14="http://schemas.microsoft.com/office/powerpoint/2010/main" val="291921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DEFBB8-953E-42A0-1E71-6D660542EBE0}"/>
              </a:ext>
            </a:extLst>
          </p:cNvPr>
          <p:cNvSpPr>
            <a:spLocks noGrp="1"/>
          </p:cNvSpPr>
          <p:nvPr>
            <p:ph type="dt" sz="half" idx="10"/>
          </p:nvPr>
        </p:nvSpPr>
        <p:spPr/>
        <p:txBody>
          <a:bodyPr/>
          <a:lstStyle/>
          <a:p>
            <a:pPr rtl="0"/>
            <a:r>
              <a:rPr lang="nl-NL" noProof="0"/>
              <a:t>3-9-20XX</a:t>
            </a:r>
          </a:p>
        </p:txBody>
      </p:sp>
      <p:sp>
        <p:nvSpPr>
          <p:cNvPr id="3" name="Tijdelijke aanduiding voor voettekst 2">
            <a:extLst>
              <a:ext uri="{FF2B5EF4-FFF2-40B4-BE49-F238E27FC236}">
                <a16:creationId xmlns:a16="http://schemas.microsoft.com/office/drawing/2014/main" id="{1906D9AB-8836-5673-B4C1-F575216410F0}"/>
              </a:ext>
            </a:extLst>
          </p:cNvPr>
          <p:cNvSpPr>
            <a:spLocks noGrp="1"/>
          </p:cNvSpPr>
          <p:nvPr>
            <p:ph type="ftr" sz="quarter" idx="11"/>
          </p:nvPr>
        </p:nvSpPr>
        <p:spPr/>
        <p:txBody>
          <a:bodyPr/>
          <a:lstStyle/>
          <a:p>
            <a:pPr rtl="0"/>
            <a:r>
              <a:rPr lang="nl-NL" noProof="0"/>
              <a:t>Presentatietitel</a:t>
            </a:r>
          </a:p>
        </p:txBody>
      </p:sp>
      <p:sp>
        <p:nvSpPr>
          <p:cNvPr id="4" name="Tijdelijke aanduiding voor dianummer 3">
            <a:extLst>
              <a:ext uri="{FF2B5EF4-FFF2-40B4-BE49-F238E27FC236}">
                <a16:creationId xmlns:a16="http://schemas.microsoft.com/office/drawing/2014/main" id="{4AC1F793-3221-219D-95DD-5C1C78276A5B}"/>
              </a:ext>
            </a:extLst>
          </p:cNvPr>
          <p:cNvSpPr>
            <a:spLocks noGrp="1"/>
          </p:cNvSpPr>
          <p:nvPr>
            <p:ph type="sldNum" sz="quarter" idx="12"/>
          </p:nvPr>
        </p:nvSpPr>
        <p:spPr/>
        <p:txBody>
          <a:bodyPr/>
          <a:lstStyle/>
          <a:p>
            <a:pPr rtl="0"/>
            <a:fld id="{B9713C8C-8E70-45D5-AE59-23E60168254E}" type="slidenum">
              <a:rPr lang="nl-NL" noProof="0" smtClean="0"/>
              <a:t>9</a:t>
            </a:fld>
            <a:endParaRPr lang="nl-NL" noProof="0"/>
          </a:p>
        </p:txBody>
      </p:sp>
      <p:sp>
        <p:nvSpPr>
          <p:cNvPr id="5" name="Rechthoek 4">
            <a:extLst>
              <a:ext uri="{FF2B5EF4-FFF2-40B4-BE49-F238E27FC236}">
                <a16:creationId xmlns:a16="http://schemas.microsoft.com/office/drawing/2014/main" id="{EED1EE00-86B8-B8EE-BD05-4E2F014C3185}"/>
              </a:ext>
            </a:extLst>
          </p:cNvPr>
          <p:cNvSpPr/>
          <p:nvPr/>
        </p:nvSpPr>
        <p:spPr>
          <a:xfrm>
            <a:off x="0" y="0"/>
            <a:ext cx="12192000"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sp>
        <p:nvSpPr>
          <p:cNvPr id="6" name="Rechthoek 5">
            <a:extLst>
              <a:ext uri="{FF2B5EF4-FFF2-40B4-BE49-F238E27FC236}">
                <a16:creationId xmlns:a16="http://schemas.microsoft.com/office/drawing/2014/main" id="{9661CF55-B0F4-E5F0-11E4-1130E719CBFD}"/>
              </a:ext>
            </a:extLst>
          </p:cNvPr>
          <p:cNvSpPr/>
          <p:nvPr/>
        </p:nvSpPr>
        <p:spPr>
          <a:xfrm>
            <a:off x="-1" y="6395292"/>
            <a:ext cx="12192001" cy="46270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NL"/>
          </a:p>
        </p:txBody>
      </p:sp>
      <p:pic>
        <p:nvPicPr>
          <p:cNvPr id="9" name="Afbeelding 8" descr="Afbeelding met grafiek&#10;&#10;Automatisch gegenereerde beschrijving">
            <a:extLst>
              <a:ext uri="{FF2B5EF4-FFF2-40B4-BE49-F238E27FC236}">
                <a16:creationId xmlns:a16="http://schemas.microsoft.com/office/drawing/2014/main" id="{CB70B7AB-5B25-933C-122F-86CE63D560DC}"/>
              </a:ext>
            </a:extLst>
          </p:cNvPr>
          <p:cNvPicPr>
            <a:picLocks noChangeAspect="1"/>
          </p:cNvPicPr>
          <p:nvPr/>
        </p:nvPicPr>
        <p:blipFill>
          <a:blip r:embed="rId2"/>
          <a:stretch>
            <a:fillRect/>
          </a:stretch>
        </p:blipFill>
        <p:spPr>
          <a:xfrm>
            <a:off x="1967430" y="1161850"/>
            <a:ext cx="7683071" cy="4534299"/>
          </a:xfrm>
          <a:prstGeom prst="rect">
            <a:avLst/>
          </a:prstGeom>
        </p:spPr>
      </p:pic>
    </p:spTree>
    <p:extLst>
      <p:ext uri="{BB962C8B-B14F-4D97-AF65-F5344CB8AC3E}">
        <p14:creationId xmlns:p14="http://schemas.microsoft.com/office/powerpoint/2010/main" val="4033526399"/>
      </p:ext>
    </p:extLst>
  </p:cSld>
  <p:clrMapOvr>
    <a:masterClrMapping/>
  </p:clrMapOvr>
</p:sld>
</file>

<file path=ppt/theme/theme1.xml><?xml version="1.0" encoding="utf-8"?>
<a:theme xmlns:a="http://schemas.openxmlformats.org/drawingml/2006/main" name="Kwast">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399886_TF89080264_Win32" id="{FF98300B-2C78-4A56-8378-2187819AABBD}" vid="{D1DDA454-992D-4FE7-999E-6C4BFC319549}"/>
    </a:ext>
  </a:extLst>
</a:theme>
</file>

<file path=ppt/theme/theme2.xml><?xml version="1.0" encoding="utf-8"?>
<a:theme xmlns:a="http://schemas.openxmlformats.org/drawingml/2006/main" name="Kantoorthema">
  <a:themeElements>
    <a:clrScheme name="Aangepast 2">
      <a:dk1>
        <a:srgbClr val="FFFFFF"/>
      </a:dk1>
      <a:lt1>
        <a:sysClr val="window" lastClr="FFFFFF"/>
      </a:lt1>
      <a:dk2>
        <a:srgbClr val="44546A"/>
      </a:dk2>
      <a:lt2>
        <a:srgbClr val="E7E6E6"/>
      </a:lt2>
      <a:accent1>
        <a:srgbClr val="92D050"/>
      </a:accent1>
      <a:accent2>
        <a:srgbClr val="00B050"/>
      </a:accent2>
      <a:accent3>
        <a:srgbClr val="E7E6E6"/>
      </a:accent3>
      <a:accent4>
        <a:srgbClr val="C5E0B3"/>
      </a:accent4>
      <a:accent5>
        <a:srgbClr val="FEE599"/>
      </a:accent5>
      <a:accent6>
        <a:srgbClr val="C2DFFD"/>
      </a:accent6>
      <a:hlink>
        <a:srgbClr val="92D050"/>
      </a:hlink>
      <a:folHlink>
        <a:srgbClr val="92D05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c49ff8-748c-42f6-8f6a-42d57343e377">
      <Terms xmlns="http://schemas.microsoft.com/office/infopath/2007/PartnerControls"/>
    </lcf76f155ced4ddcb4097134ff3c332f>
    <TaxCatchAll xmlns="ba7c973b-a9fb-40c8-b29f-e33030b407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2F6E7DCC6C294BBD1BFFC7F2BA5F21" ma:contentTypeVersion="19" ma:contentTypeDescription="Een nieuw document maken." ma:contentTypeScope="" ma:versionID="62d412d30c9202630ba8788b42980a90">
  <xsd:schema xmlns:xsd="http://www.w3.org/2001/XMLSchema" xmlns:xs="http://www.w3.org/2001/XMLSchema" xmlns:p="http://schemas.microsoft.com/office/2006/metadata/properties" xmlns:ns2="1ac49ff8-748c-42f6-8f6a-42d57343e377" xmlns:ns3="ba7c973b-a9fb-40c8-b29f-e33030b407b8" targetNamespace="http://schemas.microsoft.com/office/2006/metadata/properties" ma:root="true" ma:fieldsID="d5f3e3483d7297857aed64e0ddf52373" ns2:_="" ns3:_="">
    <xsd:import namespace="1ac49ff8-748c-42f6-8f6a-42d57343e377"/>
    <xsd:import namespace="ba7c973b-a9fb-40c8-b29f-e33030b407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TaxCatchAll" minOccurs="0"/>
                <xsd:element ref="ns2:lcf76f155ced4ddcb4097134ff3c332f"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49ff8-748c-42f6-8f6a-42d57343e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50a19261-8412-4baa-b7e0-37dc8e94d05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7c973b-a9fb-40c8-b29f-e33030b407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25178a3-31ba-4be4-b853-f83f514270aa}" ma:internalName="TaxCatchAll" ma:showField="CatchAllData" ma:web="ba7c973b-a9fb-40c8-b29f-e33030b407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66304C5E-C960-4A85-9788-EC7A8B7D29CB}"/>
</file>

<file path=docProps/app.xml><?xml version="1.0" encoding="utf-8"?>
<Properties xmlns="http://schemas.openxmlformats.org/officeDocument/2006/extended-properties" xmlns:vt="http://schemas.openxmlformats.org/officeDocument/2006/docPropsVTypes">
  <Template>{BF9849FC-066E-4144-87BD-362975A806DF}tf89080264_win32</Template>
  <TotalTime>2566</TotalTime>
  <Words>1691</Words>
  <Application>Microsoft Office PowerPoint</Application>
  <PresentationFormat>Breedbeeld</PresentationFormat>
  <Paragraphs>388</Paragraphs>
  <Slides>57</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57</vt:i4>
      </vt:variant>
    </vt:vector>
  </HeadingPairs>
  <TitlesOfParts>
    <vt:vector size="65" baseType="lpstr">
      <vt:lpstr>Arial</vt:lpstr>
      <vt:lpstr>Calibri</vt:lpstr>
      <vt:lpstr>Century Gothic</vt:lpstr>
      <vt:lpstr>Elephant</vt:lpstr>
      <vt:lpstr>Palatino Linotype</vt:lpstr>
      <vt:lpstr>Verdana</vt:lpstr>
      <vt:lpstr>Kwast</vt:lpstr>
      <vt:lpstr>Kantoorthema</vt:lpstr>
      <vt:lpstr>Het redden van de Haagse natuurgebieden: zijn bewoners de sleutel?</vt:lpstr>
      <vt:lpstr>Aanleiding</vt:lpstr>
      <vt:lpstr>Relevantie</vt:lpstr>
      <vt:lpstr>Doelgroep</vt:lpstr>
      <vt:lpstr>Doelstellingen</vt:lpstr>
      <vt:lpstr>“Wat zijn de waarden en overtuigingen van bewoners van het Regentessekwartier te Den Haag over het milieu in het algemeen en specifiek over het verminderen van de individuele emissie van stikstofoxiden?”   </vt:lpstr>
      <vt:lpstr>Methode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Inschatting toekomstig gedrag</vt:lpstr>
      <vt:lpstr>PowerPoint-presentatie</vt:lpstr>
      <vt:lpstr>PowerPoint-presentatie</vt:lpstr>
      <vt:lpstr>PowerPoint-presentatie</vt:lpstr>
      <vt:lpstr>PowerPoint-presentatie</vt:lpstr>
      <vt:lpstr>PowerPoint-presentatie</vt:lpstr>
      <vt:lpstr>Algemene aanbeveling</vt:lpstr>
      <vt:lpstr>Inspelen op waarden voor milieuvriendelijker gedrag </vt:lpstr>
      <vt:lpstr>Inspelen op waarden voor milieuvriendelijker gedrag </vt:lpstr>
      <vt:lpstr>Inspelen overtuigingen</vt:lpstr>
      <vt:lpstr>Inspelen overtuigingen</vt:lpstr>
      <vt:lpstr>Inspelen overtuigingen</vt:lpstr>
      <vt:lpstr>Advies gemeentelijke stikstoftafel</vt:lpstr>
      <vt:lpstr>Advies vervolgonderzoek</vt:lpstr>
      <vt:lpstr>Discussie</vt:lpstr>
      <vt:lpstr>Bedankt voor het luisteren!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WoMiBO</dc:title>
  <dc:creator>Warnau, Maaike</dc:creator>
  <cp:lastModifiedBy>Warnau, Maaike</cp:lastModifiedBy>
  <cp:revision>168</cp:revision>
  <dcterms:created xsi:type="dcterms:W3CDTF">2022-11-23T09:34:22Z</dcterms:created>
  <dcterms:modified xsi:type="dcterms:W3CDTF">2023-06-06T10:10:56Z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